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4" r:id="rId2"/>
    <p:sldId id="345" r:id="rId3"/>
    <p:sldId id="347" r:id="rId4"/>
    <p:sldId id="349" r:id="rId5"/>
    <p:sldId id="358" r:id="rId6"/>
    <p:sldId id="359" r:id="rId7"/>
    <p:sldId id="352" r:id="rId8"/>
    <p:sldId id="353" r:id="rId9"/>
    <p:sldId id="346" r:id="rId10"/>
    <p:sldId id="360" r:id="rId11"/>
    <p:sldId id="348" r:id="rId12"/>
    <p:sldId id="361" r:id="rId13"/>
    <p:sldId id="351" r:id="rId14"/>
    <p:sldId id="366" r:id="rId15"/>
    <p:sldId id="365" r:id="rId16"/>
    <p:sldId id="370" r:id="rId17"/>
    <p:sldId id="368" r:id="rId18"/>
    <p:sldId id="356" r:id="rId19"/>
    <p:sldId id="35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3" autoAdjust="0"/>
  </p:normalViewPr>
  <p:slideViewPr>
    <p:cSldViewPr>
      <p:cViewPr varScale="1">
        <p:scale>
          <a:sx n="56" d="100"/>
          <a:sy n="56" d="100"/>
        </p:scale>
        <p:origin x="4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54BEC-1401-43DB-90A0-85DA28ED346A}" type="datetimeFigureOut">
              <a:rPr lang="en-NZ" smtClean="0"/>
              <a:pPr/>
              <a:t>5/03/2020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92E76-97B3-4708-A5E6-27491CC0A87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02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3354-916A-4226-9831-6A47C024F4F5}" type="datetimeFigureOut">
              <a:rPr lang="en-NZ" smtClean="0"/>
              <a:pPr/>
              <a:t>5/03/2020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C5DF9-CE19-468B-BA79-E82A170F669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799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9634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5763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9327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588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074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3649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402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6985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7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624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3051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5DF9-CE19-468B-BA79-E82A170F6691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82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urple cover imag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5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37600" y="2304000"/>
            <a:ext cx="3740400" cy="1341024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Main</a:t>
            </a:r>
            <a:br>
              <a:rPr lang="en-US" dirty="0" smtClean="0"/>
            </a:br>
            <a:r>
              <a:rPr lang="en-US" dirty="0" smtClean="0"/>
              <a:t>Heading</a:t>
            </a:r>
            <a:endParaRPr lang="en-N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137600" y="3645104"/>
            <a:ext cx="3740400" cy="720000"/>
          </a:xfrm>
        </p:spPr>
        <p:txBody>
          <a:bodyPr>
            <a:normAutofit/>
          </a:bodyPr>
          <a:lstStyle>
            <a:lvl1pPr marL="0" indent="0">
              <a:defRPr sz="22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Subtitle that can go over two lines</a:t>
            </a:r>
            <a:endParaRPr lang="en-NZ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37600" y="4365104"/>
            <a:ext cx="3578416" cy="923330"/>
          </a:xfrm>
        </p:spPr>
        <p:txBody>
          <a:bodyPr>
            <a:noAutofit/>
          </a:bodyPr>
          <a:lstStyle>
            <a:lvl1pPr marL="0" indent="0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Place | Date</a:t>
            </a:r>
            <a:br>
              <a:rPr lang="en-US" dirty="0" smtClean="0"/>
            </a:br>
            <a:r>
              <a:rPr lang="en-US" dirty="0" smtClean="0"/>
              <a:t>Presenter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38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b="0"/>
            </a:lvl1pPr>
            <a:lvl3pPr marL="712788" indent="-355600">
              <a:buClr>
                <a:srgbClr val="881C55"/>
              </a:buClr>
              <a:buFont typeface="Wingdings" pitchFamily="2" charset="2"/>
              <a:buChar char="§"/>
              <a:defRPr sz="2000" b="0"/>
            </a:lvl3pPr>
            <a:lvl4pPr>
              <a:defRPr sz="2800">
                <a:solidFill>
                  <a:srgbClr val="881C55"/>
                </a:solidFill>
              </a:defRPr>
            </a:lvl4pPr>
            <a:lvl5pPr marL="357188" indent="-357188">
              <a:buFont typeface="Wingdings" pitchFamily="2" charset="2"/>
              <a:buChar char="§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7056784" cy="5256584"/>
          </a:xfrm>
        </p:spPr>
        <p:txBody>
          <a:bodyPr/>
          <a:lstStyle>
            <a:lvl1pPr marL="0" indent="0">
              <a:defRPr b="0"/>
            </a:lvl1pPr>
            <a:lvl3pPr marL="712788" indent="-355600">
              <a:buClr>
                <a:srgbClr val="881C55"/>
              </a:buClr>
              <a:buFont typeface="Wingdings" pitchFamily="2" charset="2"/>
              <a:buChar char="§"/>
              <a:defRPr sz="2000" b="0"/>
            </a:lvl3pPr>
            <a:lvl4pPr>
              <a:defRPr sz="2800">
                <a:solidFill>
                  <a:srgbClr val="881C55"/>
                </a:solidFill>
              </a:defRPr>
            </a:lvl4pPr>
            <a:lvl5pPr marL="357188" indent="-357188">
              <a:buFont typeface="Wingdings" pitchFamily="2" charset="2"/>
              <a:buChar char="§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668344" y="5301208"/>
            <a:ext cx="1475656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505967" y="1372745"/>
            <a:ext cx="8180834" cy="0"/>
          </a:xfrm>
          <a:prstGeom prst="line">
            <a:avLst/>
          </a:prstGeom>
          <a:ln w="12700">
            <a:solidFill>
              <a:srgbClr val="D52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90314" y="488711"/>
            <a:ext cx="8229600" cy="891417"/>
          </a:xfrm>
        </p:spPr>
        <p:txBody>
          <a:bodyPr anchor="b" anchorCtr="0">
            <a:normAutofit/>
          </a:bodyPr>
          <a:lstStyle>
            <a:lvl1pPr algn="l">
              <a:lnSpc>
                <a:spcPts val="4465"/>
              </a:lnSpc>
              <a:defRPr sz="4018" b="1" i="0" baseline="0">
                <a:latin typeface="Calibri"/>
              </a:defRPr>
            </a:lvl1pPr>
          </a:lstStyle>
          <a:p>
            <a:r>
              <a:rPr lang="en-AU" dirty="0" smtClean="0"/>
              <a:t>Heading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05967" y="1991489"/>
            <a:ext cx="5729381" cy="3604998"/>
          </a:xfrm>
        </p:spPr>
        <p:txBody>
          <a:bodyPr/>
          <a:lstStyle>
            <a:lvl1pPr marL="0" indent="0">
              <a:lnSpc>
                <a:spcPts val="1444"/>
              </a:lnSpc>
              <a:buFontTx/>
              <a:buNone/>
              <a:defRPr sz="1265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265" baseline="0">
                <a:latin typeface="Calibri"/>
              </a:defRPr>
            </a:lvl2pPr>
            <a:lvl3pPr marL="308057" indent="-227695">
              <a:defRPr sz="1265" baseline="0">
                <a:latin typeface="Calibri"/>
              </a:defRPr>
            </a:lvl3pPr>
          </a:lstStyle>
          <a:p>
            <a:pPr lvl="0"/>
            <a:r>
              <a:rPr lang="en-AU" dirty="0" smtClean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8134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purple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733256"/>
            <a:ext cx="829855" cy="88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72808" cy="104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600200"/>
            <a:ext cx="7056784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5" r:id="rId5"/>
    <p:sldLayoutId id="2147483652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12788" indent="-355600" algn="l" defTabSz="914400" rtl="0" eaLnBrk="1" latinLnBrk="0" hangingPunct="1">
        <a:spcBef>
          <a:spcPct val="20000"/>
        </a:spcBef>
        <a:buClr>
          <a:srgbClr val="881C55"/>
        </a:buClr>
        <a:buFont typeface="Wingdings" pitchFamily="2" charset="2"/>
        <a:buChar char="§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881C55"/>
          </a:solidFill>
          <a:latin typeface="+mn-lt"/>
          <a:ea typeface="+mn-ea"/>
          <a:cs typeface="+mn-cs"/>
        </a:defRPr>
      </a:lvl4pPr>
      <a:lvl5pPr marL="357188" indent="-357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fsp.org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oyalsociety.org.nz/what-we-do/funds-and-opportunities/catalyst-fund/reviewing-proposal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.Applications@royalsociety.org.n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royalsociety.org.nz/programmes/funds/international/catalyst-fund/information-for-reviewers/expressions-of-interest/" TargetMode="External"/><Relationship Id="rId4" Type="http://schemas.openxmlformats.org/officeDocument/2006/relationships/hyperlink" Target="https://royalsociety.org.nz/what-we-do/funds-and-opportunities/catalyst-fund/reviewing-proposal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560840" cy="1138138"/>
          </a:xfrm>
        </p:spPr>
        <p:txBody>
          <a:bodyPr>
            <a:normAutofit/>
          </a:bodyPr>
          <a:lstStyle/>
          <a:p>
            <a:r>
              <a:rPr lang="en-NZ" dirty="0" smtClean="0"/>
              <a:t>Catalyst Fund - </a:t>
            </a:r>
            <a:r>
              <a:rPr lang="en-GB" dirty="0" smtClean="0"/>
              <a:t>advancing global science partnerships for New Zealand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56084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NZ" sz="2200" dirty="0" smtClean="0"/>
              <a:t> The “Catalyst Fund” is the new name for the International Relationships Fund appropriation within Vote Business, Science and Innovation.</a:t>
            </a:r>
          </a:p>
          <a:p>
            <a:pPr>
              <a:buFont typeface="Wingdings" pitchFamily="2" charset="2"/>
              <a:buChar char="§"/>
            </a:pPr>
            <a:endParaRPr lang="en-NZ" sz="2000" dirty="0" smtClean="0"/>
          </a:p>
          <a:p>
            <a:pPr>
              <a:buFont typeface="Wingdings" pitchFamily="2" charset="2"/>
              <a:buChar char="§"/>
            </a:pPr>
            <a:r>
              <a:rPr lang="en-NZ" sz="2200" dirty="0" smtClean="0"/>
              <a:t> Supports activities that initiate, develop and foster collaborations leveraging international science and innovation for New Zealand’s benefit. The Catalyst Fund is delivered through four instruments: </a:t>
            </a:r>
          </a:p>
          <a:p>
            <a:pPr>
              <a:buFont typeface="Wingdings" pitchFamily="2" charset="2"/>
              <a:buChar char="§"/>
            </a:pPr>
            <a:endParaRPr lang="en-NZ" sz="2200" dirty="0" smtClean="0"/>
          </a:p>
          <a:p>
            <a:pPr lvl="4"/>
            <a:r>
              <a:rPr lang="en-NZ" sz="1800" dirty="0" smtClean="0"/>
              <a:t>Catalyst: Influence</a:t>
            </a:r>
          </a:p>
          <a:p>
            <a:pPr lvl="4"/>
            <a:r>
              <a:rPr lang="en-NZ" sz="1800" dirty="0" smtClean="0"/>
              <a:t>Catalyst: Leaders</a:t>
            </a:r>
          </a:p>
          <a:p>
            <a:pPr lvl="4"/>
            <a:r>
              <a:rPr lang="en-NZ" sz="1800" dirty="0" smtClean="0"/>
              <a:t>Catalyst: Seeding</a:t>
            </a:r>
          </a:p>
          <a:p>
            <a:pPr lvl="4"/>
            <a:r>
              <a:rPr lang="en-NZ" sz="1800" dirty="0" smtClean="0"/>
              <a:t>Catalyst: Strategic </a:t>
            </a:r>
            <a:endParaRPr lang="en-GB" sz="1800" dirty="0" smtClean="0"/>
          </a:p>
          <a:p>
            <a:pPr>
              <a:buFont typeface="Wingdings" pitchFamily="2" charset="2"/>
              <a:buChar char="§"/>
            </a:pPr>
            <a:endParaRPr lang="en-NZ" dirty="0" smtClean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46960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75587"/>
              </p:ext>
            </p:extLst>
          </p:nvPr>
        </p:nvGraphicFramePr>
        <p:xfrm>
          <a:off x="107504" y="620688"/>
          <a:ext cx="8892481" cy="590790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02545826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795144362"/>
                    </a:ext>
                  </a:extLst>
                </a:gridCol>
                <a:gridCol w="757491">
                  <a:extLst>
                    <a:ext uri="{9D8B030D-6E8A-4147-A177-3AD203B41FA5}">
                      <a16:colId xmlns:a16="http://schemas.microsoft.com/office/drawing/2014/main" val="2961993591"/>
                    </a:ext>
                  </a:extLst>
                </a:gridCol>
                <a:gridCol w="2194837">
                  <a:extLst>
                    <a:ext uri="{9D8B030D-6E8A-4147-A177-3AD203B41FA5}">
                      <a16:colId xmlns:a16="http://schemas.microsoft.com/office/drawing/2014/main" val="5496069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45767116"/>
                    </a:ext>
                  </a:extLst>
                </a:gridCol>
                <a:gridCol w="107505">
                  <a:extLst>
                    <a:ext uri="{9D8B030D-6E8A-4147-A177-3AD203B41FA5}">
                      <a16:colId xmlns:a16="http://schemas.microsoft.com/office/drawing/2014/main" val="2251222648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Sub-Programme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Brief Description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Duration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NZ$ Funding </a:t>
                      </a:r>
                      <a:br>
                        <a:rPr lang="en-NZ" sz="1600">
                          <a:effectLst/>
                        </a:rPr>
                      </a:br>
                      <a:r>
                        <a:rPr lang="en-NZ" sz="1600">
                          <a:effectLst/>
                        </a:rPr>
                        <a:t>(excl. GST)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effectLst/>
                        </a:rPr>
                        <a:t>Awards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endParaRPr lang="en-NZ" sz="10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270259"/>
                  </a:ext>
                </a:extLst>
              </a:tr>
              <a:tr h="1323147"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International Leader Fellowships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Supports exceptional individuals from any country outside New Zealand to catalyse </a:t>
                      </a:r>
                      <a:r>
                        <a:rPr lang="en-GB" sz="1600" dirty="0">
                          <a:effectLst/>
                        </a:rPr>
                        <a:t>science and innovation capability and capacity </a:t>
                      </a:r>
                      <a:r>
                        <a:rPr lang="en-NZ" sz="1600" dirty="0">
                          <a:effectLst/>
                        </a:rPr>
                        <a:t>in New Zealand for a minimum of 4 weeks per year for up to 3 </a:t>
                      </a:r>
                      <a:r>
                        <a:rPr lang="en-NZ" sz="1600" dirty="0" smtClean="0">
                          <a:effectLst/>
                        </a:rPr>
                        <a:t>years</a:t>
                      </a:r>
                      <a:endParaRPr lang="en-NZ" sz="1600" dirty="0">
                        <a:effectLst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1 to 3 years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u="sng" dirty="0">
                          <a:effectLst/>
                        </a:rPr>
                        <a:t>Per annum</a:t>
                      </a:r>
                      <a:r>
                        <a:rPr lang="en-NZ" sz="1600" dirty="0">
                          <a:effectLst/>
                        </a:rPr>
                        <a:t>:</a:t>
                      </a:r>
                      <a:br>
                        <a:rPr lang="en-NZ" sz="1600" dirty="0">
                          <a:effectLst/>
                        </a:rPr>
                      </a:br>
                      <a:r>
                        <a:rPr lang="en-NZ" sz="1600" dirty="0">
                          <a:effectLst/>
                        </a:rPr>
                        <a:t>$20,000 Stipend</a:t>
                      </a:r>
                    </a:p>
                    <a:p>
                      <a:r>
                        <a:rPr lang="en-NZ" sz="1600" dirty="0">
                          <a:effectLst/>
                        </a:rPr>
                        <a:t>$20,000 Research </a:t>
                      </a:r>
                      <a:r>
                        <a:rPr lang="en-NZ" sz="1600" dirty="0" smtClean="0">
                          <a:effectLst/>
                        </a:rPr>
                        <a:t>$</a:t>
                      </a:r>
                      <a:r>
                        <a:rPr lang="en-NZ" sz="1600" dirty="0">
                          <a:effectLst/>
                        </a:rPr>
                        <a:t>10,000 Host admin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effectLst/>
                        </a:rPr>
                        <a:t>Up to 3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000">
                          <a:effectLst/>
                        </a:rPr>
                        <a:t> </a:t>
                      </a:r>
                      <a:endParaRPr lang="en-NZ" sz="10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2527844"/>
                  </a:ext>
                </a:extLst>
              </a:tr>
              <a:tr h="1134126"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Julius von Haast Fellowship Award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Supports an internationally recognised researcher from Germany to undertake research in New Zealand for a minimum of 4 weeks per </a:t>
                      </a:r>
                      <a:r>
                        <a:rPr lang="en-NZ" sz="1600" dirty="0" smtClean="0">
                          <a:effectLst/>
                        </a:rPr>
                        <a:t>year</a:t>
                      </a:r>
                      <a:endParaRPr lang="en-NZ" sz="1600" dirty="0">
                        <a:effectLst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3 years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u="sng" dirty="0">
                          <a:effectLst/>
                        </a:rPr>
                        <a:t>Per annum</a:t>
                      </a:r>
                      <a:r>
                        <a:rPr lang="en-NZ" sz="1600" dirty="0">
                          <a:effectLst/>
                        </a:rPr>
                        <a:t>:</a:t>
                      </a:r>
                    </a:p>
                    <a:p>
                      <a:r>
                        <a:rPr lang="en-NZ" sz="1600" dirty="0">
                          <a:effectLst/>
                        </a:rPr>
                        <a:t>$20,000 Stipend</a:t>
                      </a:r>
                    </a:p>
                    <a:p>
                      <a:r>
                        <a:rPr lang="en-NZ" sz="1600" dirty="0">
                          <a:effectLst/>
                        </a:rPr>
                        <a:t>$20,000 </a:t>
                      </a:r>
                      <a:r>
                        <a:rPr lang="en-NZ" sz="1600" dirty="0" smtClean="0">
                          <a:effectLst/>
                        </a:rPr>
                        <a:t>Research </a:t>
                      </a:r>
                      <a:endParaRPr lang="en-NZ" sz="1600" dirty="0">
                        <a:effectLst/>
                      </a:endParaRPr>
                    </a:p>
                    <a:p>
                      <a:r>
                        <a:rPr lang="en-NZ" sz="1600" dirty="0">
                          <a:effectLst/>
                        </a:rPr>
                        <a:t>$10,000 Host admin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effectLst/>
                        </a:rPr>
                        <a:t>Up to 1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000">
                          <a:effectLst/>
                        </a:rPr>
                        <a:t> </a:t>
                      </a:r>
                      <a:endParaRPr lang="en-NZ" sz="10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4276206"/>
                  </a:ext>
                </a:extLst>
              </a:tr>
              <a:tr h="990111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effectLst/>
                        </a:rPr>
                        <a:t>NZ-China </a:t>
                      </a:r>
                      <a:r>
                        <a:rPr lang="en-NZ" sz="1600" dirty="0">
                          <a:effectLst/>
                        </a:rPr>
                        <a:t>Scientist Exchange </a:t>
                      </a:r>
                      <a:r>
                        <a:rPr lang="en-NZ" sz="1600" dirty="0" smtClean="0">
                          <a:effectLst/>
                        </a:rPr>
                        <a:t>Programme</a:t>
                      </a:r>
                      <a:endParaRPr lang="en-NZ" sz="1600" dirty="0">
                        <a:effectLst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Supports the </a:t>
                      </a:r>
                      <a:r>
                        <a:rPr lang="en-NZ" sz="1600" dirty="0" smtClean="0">
                          <a:effectLst/>
                        </a:rPr>
                        <a:t>development </a:t>
                      </a:r>
                      <a:r>
                        <a:rPr lang="en-NZ" sz="1600" dirty="0">
                          <a:effectLst/>
                        </a:rPr>
                        <a:t>of research linkages with China by enabling New Zealand researchers to visit Chinese research organisations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4 weeks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Flights and daily living allowance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effectLst/>
                        </a:rPr>
                        <a:t>Up to 10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000">
                          <a:effectLst/>
                        </a:rPr>
                        <a:t> </a:t>
                      </a:r>
                      <a:endParaRPr lang="en-NZ" sz="10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6559801"/>
                  </a:ext>
                </a:extLst>
              </a:tr>
              <a:tr h="945105"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JSPS HOPE Meeting 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 dirty="0">
                          <a:effectLst/>
                        </a:rPr>
                        <a:t>Supports excellent PhD students and/or young researchers to attend the HOPE meetings with Nobel Laureates in </a:t>
                      </a:r>
                      <a:r>
                        <a:rPr lang="en-NZ" sz="1600" dirty="0" smtClean="0">
                          <a:effectLst/>
                        </a:rPr>
                        <a:t>Japan</a:t>
                      </a:r>
                      <a:endParaRPr lang="en-NZ" sz="1600" dirty="0">
                        <a:effectLst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5 days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Flights, accommodation, and meeting registration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>
                          <a:effectLst/>
                        </a:rPr>
                        <a:t>Up to 5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000">
                          <a:effectLst/>
                        </a:rPr>
                        <a:t> </a:t>
                      </a:r>
                      <a:endParaRPr lang="en-NZ" sz="100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1172311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JSPS Postdoctoral Fellowship*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Supports young and excellent New Zealand postdoctoral researchers doing research in Japan</a:t>
                      </a:r>
                    </a:p>
                    <a:p>
                      <a:r>
                        <a:rPr lang="en-NZ" sz="1600">
                          <a:effectLst/>
                        </a:rPr>
                        <a:t> 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12 – 24 months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>
                  <a:txBody>
                    <a:bodyPr/>
                    <a:lstStyle/>
                    <a:p>
                      <a:r>
                        <a:rPr lang="en-NZ" sz="1600">
                          <a:effectLst/>
                        </a:rPr>
                        <a:t>Flights, insurance and living allowance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NZ" sz="1600" dirty="0">
                          <a:effectLst/>
                        </a:rPr>
                        <a:t>Up to 5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60" marR="6296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03688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67544" y="58614"/>
            <a:ext cx="7344816" cy="1138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NZ" dirty="0" smtClean="0"/>
              <a:t>Catalyst: Leaders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467544" y="843707"/>
            <a:ext cx="8064896" cy="577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0791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Background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MS Mincho" pitchFamily="49" charset="-128"/>
                <a:cs typeface="Calibri" pitchFamily="34" charset="0"/>
              </a:rPr>
              <a:t>The Programme enables a Fellow to catalyse science and innovation capability and capacity development in New Zealand for a minimum of four weeks per year for up to three years.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O</a:t>
            </a:r>
            <a:r>
              <a:rPr kumimoji="0" lang="en-GB" sz="2000" b="0" i="0" u="none" strike="noStrike" cap="none" normalizeH="0" baseline="0" dirty="0" smtClean="0" bmk="">
                <a:ln>
                  <a:noFill/>
                </a:ln>
                <a:effectLst/>
                <a:cs typeface="Arial" pitchFamily="34" charset="0"/>
              </a:rPr>
              <a:t>bjective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GB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MS Mincho" pitchFamily="49" charset="-128"/>
                <a:cs typeface="Calibri" pitchFamily="34" charset="0"/>
              </a:rPr>
              <a:t> To support the attraction by New Zealand Research Organisations (the Hosts) of international fellows who can have a catalytic impact on New Zealand science capabilities and promote the importance of international cooperation in science.</a:t>
            </a:r>
            <a:endParaRPr kumimoji="0" lang="en-GB" b="0" i="0" u="none" strike="noStrike" cap="none" normalizeH="0" baseline="0" dirty="0" smtClean="0" bmk="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 bmk="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 bmk="">
                <a:ln>
                  <a:noFill/>
                </a:ln>
                <a:effectLst/>
                <a:cs typeface="Arial" pitchFamily="34" charset="0"/>
              </a:rPr>
              <a:t>International Partner and  </a:t>
            </a:r>
            <a:r>
              <a:rPr lang="en-GB" sz="2000" dirty="0" smtClean="0" bmk="">
                <a:cs typeface="Arial" pitchFamily="34" charset="0"/>
              </a:rPr>
              <a:t>Field of Research</a:t>
            </a:r>
            <a:r>
              <a:rPr lang="en-GB" sz="2000" dirty="0" smtClean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dirty="0" smtClean="0"/>
              <a:t> open to researchers from all countries and </a:t>
            </a:r>
            <a:r>
              <a:rPr lang="en-NZ" dirty="0" smtClean="0"/>
              <a:t>all fields of research, science and technology.</a:t>
            </a:r>
          </a:p>
          <a:p>
            <a:endParaRPr lang="en-GB" b="1" dirty="0" smtClean="0"/>
          </a:p>
          <a:p>
            <a:r>
              <a:rPr lang="en-GB" sz="2000" dirty="0" smtClean="0" bmk="">
                <a:cs typeface="Arial" pitchFamily="34" charset="0"/>
              </a:rPr>
              <a:t>Funding (per annum for up to three years)</a:t>
            </a:r>
          </a:p>
          <a:p>
            <a:r>
              <a:rPr lang="en-GB" dirty="0" smtClean="0"/>
              <a:t>NZ$20,000 maximum stipend paid to the Leader via the New Zealand Host;</a:t>
            </a:r>
          </a:p>
          <a:p>
            <a:r>
              <a:rPr lang="en-GB" dirty="0" smtClean="0"/>
              <a:t>NZ$20,000 maximum research and travel allowance paid to the Host; and;</a:t>
            </a:r>
          </a:p>
          <a:p>
            <a:r>
              <a:rPr lang="en-GB" dirty="0" smtClean="0"/>
              <a:t>NZ$10,000 maximum host institution administration allowance paid to the Host.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44816" cy="1138138"/>
          </a:xfrm>
        </p:spPr>
        <p:txBody>
          <a:bodyPr>
            <a:normAutofit fontScale="90000"/>
          </a:bodyPr>
          <a:lstStyle/>
          <a:p>
            <a:r>
              <a:rPr lang="en-NZ" sz="3600" dirty="0" smtClean="0"/>
              <a:t>International Leader Fellowship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028384" y="5661248"/>
            <a:ext cx="100811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0"/>
            <a:ext cx="8820472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  <a:spcAft>
                <a:spcPts val="0"/>
              </a:spcAft>
            </a:pPr>
            <a:r>
              <a:rPr lang="en-NZ" sz="3200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Zealand-China Scientist Exchange Programme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NZ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Objective</a:t>
            </a: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Encourage and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facilitate greater understanding and development of research linkages between 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two countries in jointly agreed priority research fields for collaboration</a:t>
            </a:r>
            <a:r>
              <a:rPr lang="en-NZ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NZ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Activity Description</a:t>
            </a: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Enable </a:t>
            </a:r>
            <a:r>
              <a:rPr lang="en-GB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 to 10</a:t>
            </a:r>
            <a:r>
              <a:rPr lang="en-GB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excellent New Zealand researchers to travel to mainland China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collaborate with researchers in mainland Chinese institutes for a</a:t>
            </a: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four-week period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(2-6 weeks)</a:t>
            </a:r>
            <a:endParaRPr lang="en-NZ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New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Zealand researchers can 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visit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one Chinese research institute as part of the exchange. </a:t>
            </a:r>
            <a:endParaRPr lang="en-US" dirty="0" smtClean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285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NZ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Beijing </a:t>
            </a:r>
            <a:r>
              <a:rPr lang="en-NZ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Orientation</a:t>
            </a:r>
          </a:p>
          <a:p>
            <a:pPr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Exchange is expected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start with orientation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ceremony in 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Beijing on 20 October.</a:t>
            </a:r>
            <a:endParaRPr lang="en-NZ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NZ" b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Funding</a:t>
            </a:r>
            <a:endParaRPr lang="en-NZ" b="1" dirty="0"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NZ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Travel, accommodation and daily </a:t>
            </a:r>
            <a:r>
              <a:rPr lang="en-NZ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allowance (no funds for research costs).</a:t>
            </a:r>
            <a:endParaRPr lang="en-NZ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auto">
              <a:spcBef>
                <a:spcPts val="285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Traveler is </a:t>
            </a:r>
            <a:r>
              <a:rPr lang="en-US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responsible for their own visa application, travel and medical insurance</a:t>
            </a:r>
            <a:endParaRPr lang="en-NZ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NZ" b="1" dirty="0"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Fields of Research</a:t>
            </a:r>
          </a:p>
          <a:p>
            <a:pPr>
              <a:spcBef>
                <a:spcPts val="285"/>
              </a:spcBef>
              <a:spcAft>
                <a:spcPts val="0"/>
              </a:spcAft>
            </a:pPr>
            <a:r>
              <a:rPr lang="en-NZ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Preference will be given to those applications under the listed priority research fields: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</a:rPr>
              <a:t>Water Research</a:t>
            </a:r>
            <a:endParaRPr lang="en-NZ" dirty="0"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</a:rPr>
              <a:t>Food Safety and Security</a:t>
            </a:r>
            <a:endParaRPr lang="en-NZ" dirty="0"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</a:rPr>
              <a:t>Non-communicable disease.</a:t>
            </a:r>
            <a:endParaRPr lang="en-NZ" dirty="0">
              <a:latin typeface="Calibri Light" panose="020F03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Catalyst Fund - </a:t>
            </a:r>
            <a:r>
              <a:rPr lang="en-GB" dirty="0" smtClean="0"/>
              <a:t>advancing global science partnerships for New Zealand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60840" cy="2160240"/>
          </a:xfrm>
        </p:spPr>
        <p:txBody>
          <a:bodyPr>
            <a:normAutofit/>
          </a:bodyPr>
          <a:lstStyle/>
          <a:p>
            <a:r>
              <a:rPr lang="en-NZ" sz="2400" dirty="0" smtClean="0"/>
              <a:t>How to apply:</a:t>
            </a:r>
          </a:p>
          <a:p>
            <a:pPr>
              <a:buFont typeface="Wingdings" pitchFamily="2" charset="2"/>
              <a:buChar char="§"/>
            </a:pPr>
            <a:r>
              <a:rPr lang="en-NZ" sz="2000" dirty="0" smtClean="0"/>
              <a:t> Applications must be submitted through Catalyst Fund Application Portal</a:t>
            </a:r>
          </a:p>
          <a:p>
            <a:pPr>
              <a:buFont typeface="Wingdings" pitchFamily="2" charset="2"/>
              <a:buChar char="§"/>
            </a:pPr>
            <a:r>
              <a:rPr lang="en-NZ" sz="2000" dirty="0" smtClean="0"/>
              <a:t> Contact your Research Office for log-in details</a:t>
            </a:r>
          </a:p>
          <a:p>
            <a:pPr>
              <a:buFont typeface="Wingdings" pitchFamily="2" charset="2"/>
              <a:buChar char="§"/>
            </a:pPr>
            <a:r>
              <a:rPr lang="en-NZ" sz="2000" dirty="0" smtClean="0"/>
              <a:t> Current open call (January) closes on </a:t>
            </a:r>
            <a:r>
              <a:rPr lang="en-NZ" sz="2000" smtClean="0"/>
              <a:t>Thursday 23 </a:t>
            </a:r>
            <a:r>
              <a:rPr lang="en-NZ" sz="2000" dirty="0" smtClean="0"/>
              <a:t>April, 2020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46960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14" y="188640"/>
            <a:ext cx="8229600" cy="891417"/>
          </a:xfrm>
        </p:spPr>
        <p:txBody>
          <a:bodyPr>
            <a:normAutofit/>
          </a:bodyPr>
          <a:lstStyle/>
          <a:p>
            <a:r>
              <a:rPr lang="en-NZ" dirty="0" smtClean="0"/>
              <a:t>Human Frontier Science Program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8044" y="1549251"/>
            <a:ext cx="8060143" cy="4800837"/>
          </a:xfrm>
        </p:spPr>
        <p:txBody>
          <a:bodyPr>
            <a:normAutofit/>
          </a:bodyPr>
          <a:lstStyle/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 smtClean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/>
            <a:endParaRPr lang="en-NZ" sz="1786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sz="1786" b="1" dirty="0">
              <a:latin typeface="+mn-lt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786" dirty="0">
              <a:latin typeface="Calibri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80379" y="1412776"/>
            <a:ext cx="8139535" cy="4800837"/>
          </a:xfrm>
          <a:prstGeom prst="rect">
            <a:avLst/>
          </a:prstGeom>
        </p:spPr>
        <p:txBody>
          <a:bodyPr vert="horz" lIns="91088" tIns="45544" rIns="91088" bIns="45544" rtlCol="0">
            <a:normAutofit/>
          </a:bodyPr>
          <a:lstStyle>
            <a:lvl1pPr marL="0" indent="0" algn="l" defTabSz="612099" rtl="0" eaLnBrk="1" latinLnBrk="0" hangingPunct="1">
              <a:lnSpc>
                <a:spcPts val="1940"/>
              </a:lnSpc>
              <a:spcBef>
                <a:spcPct val="20000"/>
              </a:spcBef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12099" rtl="0" eaLnBrk="1" latinLnBrk="0" hangingPunct="1">
              <a:spcBef>
                <a:spcPct val="20000"/>
              </a:spcBef>
              <a:buFontTx/>
              <a:buNone/>
              <a:defRPr sz="17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414000" indent="-30600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17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2142348" indent="-306050" algn="l" defTabSz="612099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4447" indent="-306050" algn="l" defTabSz="612099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66546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78646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0745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02845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NZ" sz="1800" dirty="0"/>
              <a:t>Aim of the Program is to promote, through international cooperation, basic research focused on the elucidation of the sophisticated and complex mechanisms of living organisms for the benefit of humankind</a:t>
            </a:r>
            <a:r>
              <a:rPr lang="en-NZ" sz="1800" dirty="0" smtClean="0"/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NZ" sz="18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NZ" sz="1800" dirty="0"/>
              <a:t>New Zealand is a member country.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NZ" sz="18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NZ" sz="1800" dirty="0" smtClean="0"/>
              <a:t>HFSP </a:t>
            </a:r>
            <a:r>
              <a:rPr lang="en-NZ" sz="1800" dirty="0"/>
              <a:t>Research Grants support innovative basic research into fundamental biological problems with emphasis placed on novel and interdisciplinary approaches that involve scientific exchanges across national and disciplinary </a:t>
            </a:r>
            <a:r>
              <a:rPr lang="en-NZ" sz="1800" dirty="0" smtClean="0"/>
              <a:t>boundaries</a:t>
            </a:r>
            <a:endParaRPr lang="en-NZ" sz="1800" i="1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NZ" sz="1786" b="1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NZ" sz="1786" dirty="0" smtClean="0"/>
              <a:t>Projects should challenge existing paradigms by using novel approaches and techniques. Applications for high-risk/high-reward projects are particularly encouraged</a:t>
            </a:r>
            <a:endParaRPr lang="en-NZ" sz="1265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lvl="1"/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786" b="1" dirty="0">
              <a:latin typeface="+mn-lt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786" dirty="0">
              <a:latin typeface="Calibri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dirty="0"/>
          </a:p>
        </p:txBody>
      </p:sp>
    </p:spTree>
    <p:extLst>
      <p:ext uri="{BB962C8B-B14F-4D97-AF65-F5344CB8AC3E}">
        <p14:creationId xmlns:p14="http://schemas.microsoft.com/office/powerpoint/2010/main" val="31439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8044" y="1549251"/>
            <a:ext cx="8060143" cy="4800837"/>
          </a:xfrm>
        </p:spPr>
        <p:txBody>
          <a:bodyPr>
            <a:normAutofit/>
          </a:bodyPr>
          <a:lstStyle/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 smtClean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 smtClean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/>
            <a:endParaRPr lang="en-NZ" sz="1786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sz="1786" b="1" dirty="0">
              <a:latin typeface="+mn-lt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786" dirty="0">
              <a:latin typeface="Calibri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84323" y="3065947"/>
            <a:ext cx="8139535" cy="3284141"/>
          </a:xfrm>
          <a:prstGeom prst="rect">
            <a:avLst/>
          </a:prstGeom>
        </p:spPr>
        <p:txBody>
          <a:bodyPr vert="horz" lIns="91088" tIns="45544" rIns="91088" bIns="45544" rtlCol="0">
            <a:normAutofit/>
          </a:bodyPr>
          <a:lstStyle>
            <a:lvl1pPr marL="0" indent="0" algn="l" defTabSz="612099" rtl="0" eaLnBrk="1" latinLnBrk="0" hangingPunct="1">
              <a:lnSpc>
                <a:spcPts val="1940"/>
              </a:lnSpc>
              <a:spcBef>
                <a:spcPct val="20000"/>
              </a:spcBef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12099" rtl="0" eaLnBrk="1" latinLnBrk="0" hangingPunct="1">
              <a:spcBef>
                <a:spcPct val="20000"/>
              </a:spcBef>
              <a:buFontTx/>
              <a:buNone/>
              <a:defRPr sz="17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414000" indent="-30600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17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2142348" indent="-306050" algn="l" defTabSz="612099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54447" indent="-306050" algn="l" defTabSz="612099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66546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78646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0745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02845" indent="-306050" algn="l" defTabSz="612099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786" b="1" dirty="0" smtClean="0"/>
              <a:t>Types </a:t>
            </a:r>
            <a:r>
              <a:rPr lang="en-NZ" sz="1786" b="1" dirty="0"/>
              <a:t>of awards</a:t>
            </a:r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US" sz="1786" dirty="0"/>
              <a:t>Program and Emerging Investigator Grants</a:t>
            </a:r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NZ" sz="1786" dirty="0"/>
              <a:t>Long-term </a:t>
            </a:r>
            <a:r>
              <a:rPr lang="en-US" sz="1786" dirty="0"/>
              <a:t>and Cross-Disciplinary Postdoctoral Fellowships </a:t>
            </a:r>
          </a:p>
          <a:p>
            <a:r>
              <a:rPr lang="en-NZ" sz="1786" b="1" dirty="0"/>
              <a:t>Value and duration of awards</a:t>
            </a:r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US" sz="1786" dirty="0"/>
              <a:t>Research Grants – Maximum </a:t>
            </a:r>
            <a:r>
              <a:rPr lang="en-US" sz="1786" dirty="0" smtClean="0"/>
              <a:t>US$450,000 p.a. </a:t>
            </a:r>
            <a:r>
              <a:rPr lang="en-US" sz="1786" dirty="0"/>
              <a:t>- 3 years for teams of </a:t>
            </a:r>
            <a:r>
              <a:rPr lang="en-US" sz="1786" dirty="0" smtClean="0"/>
              <a:t>4 </a:t>
            </a:r>
            <a:r>
              <a:rPr lang="en-US" sz="1786" dirty="0"/>
              <a:t>members</a:t>
            </a:r>
            <a:endParaRPr lang="en-NZ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US" sz="1786" dirty="0"/>
              <a:t>Fellowships  - living allowance as well as a research and travel allowance, 3 years </a:t>
            </a:r>
            <a:endParaRPr lang="en-NZ" sz="1786" dirty="0"/>
          </a:p>
          <a:p>
            <a:r>
              <a:rPr lang="en-NZ" sz="1786" b="1" dirty="0"/>
              <a:t>Timetable</a:t>
            </a:r>
            <a:endParaRPr lang="en-NZ" sz="1786" i="1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US" sz="1786" dirty="0"/>
              <a:t>Research Grants – 2 stage process, Letter of Intent closes </a:t>
            </a:r>
            <a:r>
              <a:rPr lang="en-US" sz="1786" dirty="0" smtClean="0"/>
              <a:t>30 March (register before 19 March)</a:t>
            </a:r>
            <a:endParaRPr lang="en-US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r>
              <a:rPr lang="en-US" sz="1786" dirty="0"/>
              <a:t>Fellowships – applications close in </a:t>
            </a:r>
            <a:r>
              <a:rPr lang="en-US" sz="1786" dirty="0" smtClean="0"/>
              <a:t>August</a:t>
            </a: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520684" lvl="2" indent="-212627">
              <a:buFont typeface="Wingdings" panose="05000000000000000000" pitchFamily="2" charset="2"/>
              <a:buChar char="§"/>
            </a:pPr>
            <a:endParaRPr lang="en-NZ" sz="1786" b="1" dirty="0">
              <a:latin typeface="+mn-lt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786" dirty="0">
              <a:latin typeface="Calibri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265" dirty="0"/>
          </a:p>
        </p:txBody>
      </p:sp>
      <p:sp>
        <p:nvSpPr>
          <p:cNvPr id="6" name="Rectangle 5"/>
          <p:cNvSpPr/>
          <p:nvPr/>
        </p:nvSpPr>
        <p:spPr>
          <a:xfrm>
            <a:off x="466207" y="1707435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/>
              <a:t>Research grants are provided for teams of scientists from different countries who wish to combine their expertise in innovative approaches to questions that could not be answered by individual laboratories. </a:t>
            </a:r>
            <a:r>
              <a:rPr lang="en-NZ" dirty="0"/>
              <a:t>Preliminary results are not required and applicants are expected to develop new lines of research through the research collaboration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0314" y="179403"/>
            <a:ext cx="8229600" cy="891417"/>
          </a:xfrm>
        </p:spPr>
        <p:txBody>
          <a:bodyPr>
            <a:normAutofit/>
          </a:bodyPr>
          <a:lstStyle/>
          <a:p>
            <a:r>
              <a:rPr lang="en-NZ" dirty="0"/>
              <a:t>Human </a:t>
            </a:r>
            <a:r>
              <a:rPr lang="en-NZ" dirty="0" smtClean="0"/>
              <a:t>Frontier Science Program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80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Address fundamental life science questions with collaborations from </a:t>
            </a:r>
            <a:r>
              <a:rPr lang="en-NZ" dirty="0" err="1"/>
              <a:t>from</a:t>
            </a:r>
            <a:r>
              <a:rPr lang="en-NZ" dirty="0"/>
              <a:t> disciplines outside the traditional life sciences such as </a:t>
            </a:r>
            <a:r>
              <a:rPr lang="en-NZ" b="1" dirty="0">
                <a:solidFill>
                  <a:srgbClr val="FF0000"/>
                </a:solidFill>
              </a:rPr>
              <a:t>biophysics, chemistry, computational biology, computer science, engineering, mathematics, nanoscience or physics </a:t>
            </a:r>
            <a:endParaRPr lang="en-NZ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Truly interdisciplinary – project can only succeed because of the interdisciplinary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International/Intercontinental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Not continuation of current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Projects are expected </a:t>
            </a:r>
            <a:r>
              <a:rPr lang="en-US" b="1" dirty="0">
                <a:solidFill>
                  <a:srgbClr val="FF0000"/>
                </a:solidFill>
              </a:rPr>
              <a:t>to be at the frontiers of knowledge and therefore entail risk </a:t>
            </a:r>
            <a:r>
              <a:rPr lang="en-NZ" dirty="0" smtClean="0"/>
              <a:t>Projects </a:t>
            </a:r>
            <a:r>
              <a:rPr lang="en-NZ" dirty="0"/>
              <a:t>should challenge existing paradigms by using novel approaches and techniques. Applications for high-risk/high-reward projects are particularly </a:t>
            </a:r>
            <a:r>
              <a:rPr lang="en-NZ" dirty="0" smtClean="0"/>
              <a:t>encouraged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Applicants are expected to </a:t>
            </a:r>
            <a:r>
              <a:rPr lang="en-US" b="1" dirty="0">
                <a:solidFill>
                  <a:srgbClr val="FF0000"/>
                </a:solidFill>
              </a:rPr>
              <a:t>develop new lines of research through the collaboration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899592" y="4941168"/>
            <a:ext cx="2310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>
                <a:hlinkClick r:id="rId2"/>
              </a:rPr>
              <a:t>https://www.hfsp.org/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3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HFSPO funds basic life science research. HFSPO does not fund the following: 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9016" y="1484784"/>
            <a:ext cx="8060143" cy="480083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1</a:t>
            </a:r>
            <a:r>
              <a:rPr lang="en-US" sz="1600" dirty="0"/>
              <a:t>. Projects of a purely applied nature. For example: </a:t>
            </a:r>
          </a:p>
          <a:p>
            <a:r>
              <a:rPr lang="en-US" sz="1600" dirty="0"/>
              <a:t>• projects of a primarily clinical and pharmaceutical nature are only considered if they allow new insights into fundamental biological mechanisms of disease; </a:t>
            </a:r>
          </a:p>
          <a:p>
            <a:r>
              <a:rPr lang="en-US" sz="1600" dirty="0"/>
              <a:t>• projects aimed at developing methods of diagnosis or treatment, including the search for potential drug targets or advanced trials of drugs under development; </a:t>
            </a:r>
          </a:p>
          <a:p>
            <a:r>
              <a:rPr lang="en-US" sz="1600" dirty="0"/>
              <a:t>• applied research in engineering, biotechnology, or nanotechnology, that does not address a fundamental biological problem; </a:t>
            </a:r>
          </a:p>
          <a:p>
            <a:r>
              <a:rPr lang="en-US" sz="1600" dirty="0"/>
              <a:t>• projects directly concerned with agricultural problems such as crop yield or breeding and environmental problems such as pollution. </a:t>
            </a:r>
          </a:p>
          <a:p>
            <a:endParaRPr lang="en-NZ" sz="1600" dirty="0"/>
          </a:p>
          <a:p>
            <a:r>
              <a:rPr lang="en-US" sz="1600" dirty="0"/>
              <a:t>2. Research aimed at developing novel methods or the study of analogs or models of </a:t>
            </a:r>
            <a:r>
              <a:rPr lang="en-US" sz="1600" dirty="0" smtClean="0"/>
              <a:t>biological activity </a:t>
            </a:r>
            <a:r>
              <a:rPr lang="en-US" sz="1600" dirty="0"/>
              <a:t>unless these methods allow new biological questions to be answered in the context of the aim of the HFSP to fund fundamental research. </a:t>
            </a:r>
          </a:p>
          <a:p>
            <a:r>
              <a:rPr lang="en-US" sz="1600" dirty="0"/>
              <a:t>3. Observational projects or systematic screening approaches. </a:t>
            </a:r>
          </a:p>
          <a:p>
            <a:r>
              <a:rPr lang="en-US" sz="1600" dirty="0"/>
              <a:t>4. Large-scale data collection as such, unless there is a convincing rationale for </a:t>
            </a:r>
            <a:r>
              <a:rPr lang="en-US" sz="1600"/>
              <a:t>the </a:t>
            </a:r>
            <a:r>
              <a:rPr lang="en-US" sz="1600" smtClean="0"/>
              <a:t>collection and </a:t>
            </a:r>
            <a:r>
              <a:rPr lang="en-US" sz="1600" dirty="0"/>
              <a:t>detailed methodology for the data analysis; this includes the systematic multi-species-</a:t>
            </a:r>
            <a:r>
              <a:rPr lang="en-US" sz="1600" dirty="0" err="1"/>
              <a:t>omic</a:t>
            </a:r>
            <a:r>
              <a:rPr lang="en-US" sz="1600" dirty="0"/>
              <a:t> analyses of populations or ecosystems, which do not address a fundamental biological question of general interest. However, studies of the mechanisms of species-species interactions or their co-evolution are eligible. </a:t>
            </a:r>
          </a:p>
          <a:p>
            <a:r>
              <a:rPr lang="en-US" sz="1600" dirty="0"/>
              <a:t>5. Research in for-profit environments (but collaborations are allowed). </a:t>
            </a:r>
            <a:endParaRPr lang="en-NZ" sz="1600" b="1" dirty="0" smtClean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55152" lvl="1" indent="-255152">
              <a:buFont typeface="Wingdings" panose="05000000000000000000" pitchFamily="2" charset="2"/>
              <a:buChar char="§"/>
            </a:pPr>
            <a:endParaRPr lang="en-NZ" sz="1786" dirty="0"/>
          </a:p>
          <a:p>
            <a:pPr marL="520684" lvl="2" indent="-212627"/>
            <a:endParaRPr lang="en-NZ" sz="1786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b="1" dirty="0"/>
          </a:p>
          <a:p>
            <a:pPr marL="520684" lvl="2" indent="-212627"/>
            <a:endParaRPr lang="en-NZ" sz="1786" b="1" dirty="0">
              <a:latin typeface="+mn-lt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b="1" dirty="0"/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sz="1786" dirty="0">
              <a:latin typeface="Calibri"/>
            </a:endParaRPr>
          </a:p>
          <a:p>
            <a:pPr marL="212627" indent="-212627">
              <a:buFont typeface="Wingdings" panose="05000000000000000000" pitchFamily="2" charset="2"/>
              <a:buChar char="§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65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87" y="548680"/>
            <a:ext cx="7344816" cy="1138138"/>
          </a:xfrm>
        </p:spPr>
        <p:txBody>
          <a:bodyPr>
            <a:normAutofit fontScale="90000"/>
          </a:bodyPr>
          <a:lstStyle/>
          <a:p>
            <a:r>
              <a:rPr lang="en-NZ" sz="3600" dirty="0"/>
              <a:t>Expression of Interest for Catalyst Reviewers:</a:t>
            </a:r>
            <a:br>
              <a:rPr lang="en-NZ" sz="3600" dirty="0"/>
            </a:br>
            <a:endParaRPr lang="en-NZ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92087" y="2132856"/>
            <a:ext cx="7056784" cy="31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N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considered for January Call, EOIs must be received 3 weeks before call closing 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information: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en-NZ" sz="2000" dirty="0">
                <a:hlinkClick r:id="rId2"/>
              </a:rPr>
              <a:t>https://royalsociety.org.nz/what-we-do/funds-and-opportunities/catalyst-fund/reviewing-proposals/</a:t>
            </a:r>
            <a:endParaRPr lang="en-NZ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46960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344816" cy="1138138"/>
          </a:xfrm>
        </p:spPr>
        <p:txBody>
          <a:bodyPr>
            <a:normAutofit/>
          </a:bodyPr>
          <a:lstStyle/>
          <a:p>
            <a:r>
              <a:rPr lang="en-NZ" dirty="0" smtClean="0"/>
              <a:t>For more information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661248"/>
          </a:xfrm>
        </p:spPr>
        <p:txBody>
          <a:bodyPr>
            <a:normAutofit/>
          </a:bodyPr>
          <a:lstStyle/>
          <a:p>
            <a:r>
              <a:rPr lang="en-GB" sz="2400" b="1" dirty="0" err="1" smtClean="0"/>
              <a:t>Troels</a:t>
            </a:r>
            <a:r>
              <a:rPr lang="en-GB" sz="2400" b="1" dirty="0" smtClean="0"/>
              <a:t> Petersen</a:t>
            </a:r>
          </a:p>
          <a:p>
            <a:r>
              <a:rPr lang="en-NZ" sz="2400" i="1" dirty="0" smtClean="0"/>
              <a:t>Programme Manager - Research Fellowships &amp; International</a:t>
            </a:r>
            <a:endParaRPr lang="en-GB" sz="2400" dirty="0" smtClean="0"/>
          </a:p>
          <a:p>
            <a:r>
              <a:rPr lang="en-GB" sz="2400" dirty="0" smtClean="0"/>
              <a:t>(04) 470 5764</a:t>
            </a:r>
          </a:p>
          <a:p>
            <a:endParaRPr lang="en-NZ" sz="2400" dirty="0" smtClean="0"/>
          </a:p>
          <a:p>
            <a:endParaRPr lang="en-NZ" sz="2400" dirty="0" smtClean="0"/>
          </a:p>
          <a:p>
            <a:r>
              <a:rPr lang="en-NZ" sz="2400" b="1" dirty="0" smtClean="0"/>
              <a:t>Catalyst Fund (RSNZ)</a:t>
            </a:r>
          </a:p>
          <a:p>
            <a:r>
              <a:rPr lang="en-NZ" sz="2400" dirty="0" smtClean="0"/>
              <a:t>Email:</a:t>
            </a:r>
            <a:r>
              <a:rPr lang="en-GB" sz="2400" dirty="0" smtClean="0">
                <a:hlinkClick r:id="rId3"/>
              </a:rPr>
              <a:t>International.Applications@royalsociety.org.nz</a:t>
            </a:r>
            <a:endParaRPr lang="en-GB" sz="2400" dirty="0" smtClean="0"/>
          </a:p>
          <a:p>
            <a:endParaRPr lang="en-NZ" sz="2400" dirty="0" smtClean="0"/>
          </a:p>
          <a:p>
            <a:r>
              <a:rPr lang="en-NZ" sz="2400" dirty="0" smtClean="0"/>
              <a:t>Website: </a:t>
            </a:r>
          </a:p>
          <a:p>
            <a:r>
              <a:rPr lang="en-NZ" sz="2400" dirty="0">
                <a:hlinkClick r:id="rId4"/>
              </a:rPr>
              <a:t>https://royalsociety.org.nz/what-we-do/funds-and-opportunities/catalyst-fund/</a:t>
            </a:r>
            <a:endParaRPr lang="en-NZ" sz="2400" dirty="0">
              <a:hlinkClick r:id="rId5"/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NZ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17232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07" name="Acrobat Document" r:id="rId4" imgW="0" imgH="0" progId="">
                  <p:embed/>
                </p:oleObj>
              </mc:Choice>
              <mc:Fallback>
                <p:oleObj name="Acrobat Document" r:id="rId4" imgW="0" imgH="0" progId="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0" y="278473"/>
          <a:ext cx="9144000" cy="646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08" name="Acrobat Document" r:id="rId5" imgW="8019048" imgH="5668166" progId="">
                  <p:embed/>
                </p:oleObj>
              </mc:Choice>
              <mc:Fallback>
                <p:oleObj name="Acrobat Document" r:id="rId5" imgW="8019048" imgH="5668166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8473"/>
                        <a:ext cx="9144000" cy="646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614"/>
            <a:ext cx="7344816" cy="1138138"/>
          </a:xfrm>
        </p:spPr>
        <p:txBody>
          <a:bodyPr/>
          <a:lstStyle/>
          <a:p>
            <a:r>
              <a:rPr lang="en-NZ" dirty="0" smtClean="0"/>
              <a:t>Catalyst: Seeding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170138"/>
              </p:ext>
            </p:extLst>
          </p:nvPr>
        </p:nvGraphicFramePr>
        <p:xfrm>
          <a:off x="251520" y="2894291"/>
          <a:ext cx="8712969" cy="3807494"/>
        </p:xfrm>
        <a:graphic>
          <a:graphicData uri="http://schemas.openxmlformats.org/drawingml/2006/table">
            <a:tbl>
              <a:tblPr/>
              <a:tblGrid>
                <a:gridCol w="11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076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Call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Open Date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Close Date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Programmes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26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JANUARY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January 2020 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 April 2020 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General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75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APRIL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April 2020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 July 2020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General</a:t>
                      </a:r>
                    </a:p>
                    <a:p>
                      <a:pPr marL="457200" marR="0" indent="-2286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New Zealand - Germany Science &amp; Technology Programme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654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JULY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July</a:t>
                      </a:r>
                      <a:r>
                        <a:rPr lang="en-NZ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2020 (TBC)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r>
                        <a:rPr lang="en-NZ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October 2020 (TBC)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General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4572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New </a:t>
                      </a:r>
                      <a:r>
                        <a:rPr lang="en-NZ" sz="1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Zealand – Japan Joint Research Programme </a:t>
                      </a:r>
                      <a:endParaRPr lang="en-NZ" sz="16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4572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Dumont d’Urville NZ-France Science &amp; Technology Support Programme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980728"/>
            <a:ext cx="87484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NZ" sz="2000" dirty="0" smtClean="0"/>
              <a:t> Facilitates new small and medium pre-research strategic partnerships </a:t>
            </a:r>
            <a:r>
              <a:rPr lang="en-NZ" sz="2000" u="sng" dirty="0" smtClean="0"/>
              <a:t>that cannot be supported through other means</a:t>
            </a:r>
            <a:r>
              <a:rPr lang="en-NZ" sz="2000" dirty="0" smtClean="0"/>
              <a:t>, and with a view to developing full collaborations that could be supported through Catalyst: Strategic over time.</a:t>
            </a:r>
          </a:p>
          <a:p>
            <a:pPr>
              <a:buFont typeface="Wingdings" pitchFamily="2" charset="2"/>
              <a:buChar char="§"/>
            </a:pPr>
            <a:endParaRPr lang="en-NZ" sz="2000" dirty="0" smtClean="0"/>
          </a:p>
          <a:p>
            <a:pPr>
              <a:buFont typeface="Wingdings" pitchFamily="2" charset="2"/>
              <a:buChar char="§"/>
            </a:pPr>
            <a:r>
              <a:rPr lang="en-NZ" sz="2000" dirty="0" smtClean="0"/>
              <a:t> Three annual calls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4896544" cy="1138138"/>
          </a:xfrm>
        </p:spPr>
        <p:txBody>
          <a:bodyPr>
            <a:noAutofit/>
          </a:bodyPr>
          <a:lstStyle/>
          <a:p>
            <a:pPr algn="ctr"/>
            <a:r>
              <a:rPr lang="en-NZ" sz="2800" dirty="0" smtClean="0"/>
              <a:t>Catalyst: Seeding General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7884368" y="5517232"/>
            <a:ext cx="108012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288032" y="424223"/>
            <a:ext cx="8676456" cy="694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0791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Background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NZ" dirty="0" smtClean="0"/>
              <a:t>Supports new small and medium pre-research strategic partnerships that cannot be supported through other means, and with a view to developing full collaborations that could be supported through Catalyst: Strategic Fund.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O</a:t>
            </a:r>
            <a:r>
              <a:rPr kumimoji="0" lang="en-GB" sz="2000" b="0" i="0" u="none" strike="noStrike" cap="none" normalizeH="0" baseline="0" dirty="0" smtClean="0" bmk="">
                <a:ln>
                  <a:noFill/>
                </a:ln>
                <a:effectLst/>
                <a:cs typeface="Arial" pitchFamily="34" charset="0"/>
              </a:rPr>
              <a:t>bjective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NZ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ea typeface="MS Mincho" pitchFamily="49" charset="-128"/>
                <a:cs typeface="Calibri" pitchFamily="34" charset="0"/>
              </a:rPr>
              <a:t>To </a:t>
            </a:r>
            <a:r>
              <a:rPr lang="en-NZ" dirty="0" smtClean="0"/>
              <a:t>enhance knowledge creation in New Zealand by linking with world-class international research groups, infrastructure and initiatives,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NZ" dirty="0" smtClean="0"/>
              <a:t>To create enduring international science partnerships for New Zealand by providing multiple scale pre-research collaboration and a line of sight through to Catalyst: Strategic.</a:t>
            </a:r>
            <a:endParaRPr kumimoji="0" lang="en-GB" b="0" i="0" u="none" strike="noStrike" cap="none" normalizeH="0" baseline="0" dirty="0" smtClean="0" bmk="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 bmk="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 bmk="">
                <a:ln>
                  <a:noFill/>
                </a:ln>
                <a:effectLst/>
                <a:cs typeface="Arial" pitchFamily="34" charset="0"/>
              </a:rPr>
              <a:t>International Partner and  </a:t>
            </a:r>
            <a:r>
              <a:rPr lang="en-GB" sz="2000" dirty="0" smtClean="0" bmk="">
                <a:cs typeface="Arial" pitchFamily="34" charset="0"/>
              </a:rPr>
              <a:t>Field of Research</a:t>
            </a:r>
            <a:r>
              <a:rPr lang="en-GB" sz="2000" dirty="0" smtClean="0"/>
              <a:t>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open to collaborations with researchers from any country within </a:t>
            </a:r>
            <a:r>
              <a:rPr lang="en-NZ" dirty="0" smtClean="0"/>
              <a:t>all fields of research, science and technology.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NZ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2000" dirty="0" smtClean="0" bmk="">
                <a:cs typeface="Arial" pitchFamily="34" charset="0"/>
              </a:rPr>
              <a:t>Funding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NZ" dirty="0" smtClean="0"/>
              <a:t>A maximum of </a:t>
            </a:r>
            <a:r>
              <a:rPr lang="en-NZ" b="1" dirty="0" smtClean="0"/>
              <a:t>NZ$80,000 (GST Exclusive) </a:t>
            </a:r>
            <a:r>
              <a:rPr lang="en-NZ" dirty="0" smtClean="0"/>
              <a:t>in total is available per Proposal for projects lasting up to two years.</a:t>
            </a:r>
          </a:p>
          <a:p>
            <a:endParaRPr lang="en-GB" sz="20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/>
              <a:t>Allowable expenses: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NZ" dirty="0" smtClean="0"/>
              <a:t>Travel</a:t>
            </a:r>
            <a:r>
              <a:rPr lang="en-NZ" dirty="0"/>
              <a:t>, research expenses, expenses related to hosting workshops</a:t>
            </a:r>
            <a:endParaRPr lang="en-NZ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5C839B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39701"/>
            <a:ext cx="6552728" cy="1138138"/>
          </a:xfrm>
        </p:spPr>
        <p:txBody>
          <a:bodyPr>
            <a:noAutofit/>
          </a:bodyPr>
          <a:lstStyle/>
          <a:p>
            <a:pPr algn="ctr"/>
            <a:r>
              <a:rPr lang="en-NZ" sz="2800" dirty="0" smtClean="0"/>
              <a:t>Catalyst: Seeding </a:t>
            </a:r>
            <a:r>
              <a:rPr lang="en-NZ" sz="2800" dirty="0" err="1" smtClean="0"/>
              <a:t>bilate</a:t>
            </a:r>
            <a:r>
              <a:rPr lang="en-GB" sz="2800" dirty="0" err="1" smtClean="0"/>
              <a:t>ral</a:t>
            </a:r>
            <a:r>
              <a:rPr lang="en-GB" sz="2800" dirty="0" smtClean="0"/>
              <a:t> programmes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7884368" y="5733256"/>
            <a:ext cx="108012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057" name="Rectangle 1"/>
          <p:cNvSpPr>
            <a:spLocks noChangeArrowheads="1"/>
          </p:cNvSpPr>
          <p:nvPr/>
        </p:nvSpPr>
        <p:spPr bwMode="auto">
          <a:xfrm>
            <a:off x="755576" y="1052736"/>
            <a:ext cx="7452320" cy="454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0791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NZ" b="1" dirty="0" smtClean="0"/>
              <a:t>New </a:t>
            </a:r>
            <a:r>
              <a:rPr lang="en-NZ" b="1" dirty="0"/>
              <a:t>Zealand – Japan Joint Research Projects 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Max funding </a:t>
            </a:r>
            <a:r>
              <a:rPr lang="en-NZ" dirty="0" smtClean="0">
                <a:solidFill>
                  <a:srgbClr val="FF0000"/>
                </a:solidFill>
              </a:rPr>
              <a:t>$60,000 </a:t>
            </a:r>
            <a:r>
              <a:rPr lang="en-NZ" dirty="0" smtClean="0"/>
              <a:t>per proposal for up to two years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Funding </a:t>
            </a:r>
            <a:r>
              <a:rPr lang="en-NZ" dirty="0"/>
              <a:t>up to NZ$180,000 has been allocated to support New Zealand – Japan Joint Research </a:t>
            </a:r>
            <a:r>
              <a:rPr lang="en-NZ" dirty="0" smtClean="0"/>
              <a:t>Projects</a:t>
            </a:r>
          </a:p>
          <a:p>
            <a:pPr marL="285750" indent="-285750">
              <a:buFontTx/>
              <a:buChar char="-"/>
            </a:pPr>
            <a:endParaRPr lang="en-NZ" dirty="0"/>
          </a:p>
          <a:p>
            <a:r>
              <a:rPr lang="en-NZ" b="1" dirty="0" smtClean="0"/>
              <a:t>Dumont </a:t>
            </a:r>
            <a:r>
              <a:rPr lang="en-NZ" b="1" dirty="0"/>
              <a:t>d’Urville New Zealand-France Science and Technology Support Programme 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Max funding NZ$80,000 </a:t>
            </a:r>
            <a:r>
              <a:rPr lang="en-NZ" dirty="0"/>
              <a:t>per </a:t>
            </a:r>
            <a:r>
              <a:rPr lang="en-NZ" dirty="0" smtClean="0"/>
              <a:t>proposal for up to two</a:t>
            </a:r>
            <a:r>
              <a:rPr lang="en-NZ" dirty="0"/>
              <a:t> </a:t>
            </a:r>
            <a:r>
              <a:rPr lang="en-NZ" dirty="0" smtClean="0"/>
              <a:t>years. 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Funding </a:t>
            </a:r>
            <a:r>
              <a:rPr lang="en-NZ" dirty="0"/>
              <a:t>up to NZ$160,000 has been allocated to support the Dumont d’Urville Science and Technology </a:t>
            </a:r>
            <a:r>
              <a:rPr lang="en-NZ" dirty="0" smtClean="0"/>
              <a:t>Programme</a:t>
            </a:r>
          </a:p>
          <a:p>
            <a:pPr marL="285750" indent="-285750">
              <a:buFontTx/>
              <a:buChar char="-"/>
            </a:pPr>
            <a:endParaRPr lang="en-NZ" dirty="0"/>
          </a:p>
          <a:p>
            <a:r>
              <a:rPr lang="en-NZ" b="1" dirty="0" smtClean="0"/>
              <a:t>New Zealand-Germany Science &amp; Technology Programme</a:t>
            </a:r>
          </a:p>
          <a:p>
            <a:pPr marL="285750" indent="-285750">
              <a:buFontTx/>
              <a:buChar char="-"/>
            </a:pPr>
            <a:r>
              <a:rPr lang="en-NZ" dirty="0"/>
              <a:t>Max funding </a:t>
            </a:r>
            <a:r>
              <a:rPr lang="en-NZ" dirty="0" smtClean="0"/>
              <a:t>NZ$80,000 </a:t>
            </a:r>
            <a:r>
              <a:rPr lang="en-NZ" dirty="0"/>
              <a:t>per </a:t>
            </a:r>
            <a:r>
              <a:rPr lang="en-NZ" dirty="0" smtClean="0"/>
              <a:t>proposal for up to two years. </a:t>
            </a:r>
            <a:endParaRPr lang="en-NZ" dirty="0"/>
          </a:p>
          <a:p>
            <a:pPr marL="285750" indent="-285750">
              <a:buFontTx/>
              <a:buChar char="-"/>
            </a:pPr>
            <a:r>
              <a:rPr lang="en-NZ" dirty="0" smtClean="0"/>
              <a:t>Funding up to NZ$240,000 has been allocated to support the programme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Field of Research – </a:t>
            </a:r>
            <a:r>
              <a:rPr lang="en-NZ" dirty="0" smtClean="0">
                <a:solidFill>
                  <a:srgbClr val="FF0000"/>
                </a:solidFill>
              </a:rPr>
              <a:t>must be related to Climate Change </a:t>
            </a:r>
            <a:r>
              <a:rPr lang="en-NZ" dirty="0" smtClean="0"/>
              <a:t>(physical processes, social-economic dimension and adaptation - TBC)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52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98313"/>
              </p:ext>
            </p:extLst>
          </p:nvPr>
        </p:nvGraphicFramePr>
        <p:xfrm>
          <a:off x="323528" y="1196751"/>
          <a:ext cx="8640960" cy="547260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00532">
                  <a:extLst>
                    <a:ext uri="{9D8B030D-6E8A-4147-A177-3AD203B41FA5}">
                      <a16:colId xmlns:a16="http://schemas.microsoft.com/office/drawing/2014/main" val="2359949150"/>
                    </a:ext>
                  </a:extLst>
                </a:gridCol>
                <a:gridCol w="1356703">
                  <a:extLst>
                    <a:ext uri="{9D8B030D-6E8A-4147-A177-3AD203B41FA5}">
                      <a16:colId xmlns:a16="http://schemas.microsoft.com/office/drawing/2014/main" val="1932825474"/>
                    </a:ext>
                  </a:extLst>
                </a:gridCol>
                <a:gridCol w="1495293">
                  <a:extLst>
                    <a:ext uri="{9D8B030D-6E8A-4147-A177-3AD203B41FA5}">
                      <a16:colId xmlns:a16="http://schemas.microsoft.com/office/drawing/2014/main" val="3592920773"/>
                    </a:ext>
                  </a:extLst>
                </a:gridCol>
                <a:gridCol w="2033857">
                  <a:extLst>
                    <a:ext uri="{9D8B030D-6E8A-4147-A177-3AD203B41FA5}">
                      <a16:colId xmlns:a16="http://schemas.microsoft.com/office/drawing/2014/main" val="422249048"/>
                    </a:ext>
                  </a:extLst>
                </a:gridCol>
                <a:gridCol w="1854575">
                  <a:extLst>
                    <a:ext uri="{9D8B030D-6E8A-4147-A177-3AD203B41FA5}">
                      <a16:colId xmlns:a16="http://schemas.microsoft.com/office/drawing/2014/main" val="2502138851"/>
                    </a:ext>
                  </a:extLst>
                </a:gridCol>
              </a:tblGrid>
              <a:tr h="661437"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Programme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Partner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Application(s) Required</a:t>
                      </a:r>
                      <a:endParaRPr lang="en-NZ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Allowable expenses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430"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NZ$ Funding</a:t>
                      </a:r>
                    </a:p>
                    <a:p>
                      <a:pPr indent="-11430"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(GST exclusive)</a:t>
                      </a:r>
                      <a:endParaRPr lang="en-NZ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005527"/>
                  </a:ext>
                </a:extLst>
              </a:tr>
              <a:tr h="113389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General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International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New Zealand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Travel, research expenses, expenses related to hosting workshops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Up to $80,000 in total for up to two years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774191"/>
                  </a:ext>
                </a:extLst>
              </a:tr>
              <a:tr h="352092">
                <a:tc gridSpan="5">
                  <a:txBody>
                    <a:bodyPr/>
                    <a:lstStyle/>
                    <a:p>
                      <a:pPr algn="just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Sub-Programme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76652"/>
                  </a:ext>
                </a:extLst>
              </a:tr>
              <a:tr h="1057401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New Zealand – Germany Science &amp; Technology Programme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Germany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New Zealand and Germany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effectLst/>
                        </a:rPr>
                        <a:t>Travel, research expenses, expenses related to hosting workshops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Up to $80,000 in total for up to two years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879855"/>
                  </a:ext>
                </a:extLst>
              </a:tr>
              <a:tr h="113389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Dumont d’Urville NZ-France Science &amp; Technology Support Programme 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France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New Zealand and France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Travel, research expenses, expenses related to hosting workshops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Up to $80,000 in total for up to two years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41676"/>
                  </a:ext>
                </a:extLst>
              </a:tr>
              <a:tr h="113389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New Zealand – Japan Joint Research Projects 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Japan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New Zealand and Japan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Travel, research expenses, expenses related to hosting meetings</a:t>
                      </a:r>
                      <a:endParaRPr lang="en-NZ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Up to </a:t>
                      </a:r>
                      <a:r>
                        <a:rPr lang="en-NZ" sz="1600" dirty="0" smtClean="0">
                          <a:effectLst/>
                        </a:rPr>
                        <a:t>$60,000 in total for up two years</a:t>
                      </a:r>
                      <a:endParaRPr lang="en-NZ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88703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302072"/>
            <a:ext cx="337464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400" dirty="0">
                <a:latin typeface="Georgia" panose="02040502050405020303" pitchFamily="18" charset="0"/>
              </a:rPr>
              <a:t>Catalyst</a:t>
            </a:r>
            <a:r>
              <a:rPr lang="en-NZ" dirty="0"/>
              <a:t>: </a:t>
            </a:r>
            <a:r>
              <a:rPr lang="en-NZ" sz="3400" dirty="0">
                <a:latin typeface="Georgia" panose="02040502050405020303" pitchFamily="18" charset="0"/>
              </a:rPr>
              <a:t>Seeding</a:t>
            </a:r>
          </a:p>
        </p:txBody>
      </p:sp>
    </p:spTree>
    <p:extLst>
      <p:ext uri="{BB962C8B-B14F-4D97-AF65-F5344CB8AC3E}">
        <p14:creationId xmlns:p14="http://schemas.microsoft.com/office/powerpoint/2010/main" val="13793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71691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Criterion 1: Enduring collaboration </a:t>
            </a:r>
            <a:r>
              <a:rPr lang="en-NZ" dirty="0" smtClean="0"/>
              <a:t>(weight in assessment 30%)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Track record of the New Zealand PI and Collaboration Partner (relative to opportunity)</a:t>
            </a:r>
            <a:endParaRPr lang="en-GB" dirty="0" smtClean="0"/>
          </a:p>
          <a:p>
            <a:pPr lvl="0" fontAlgn="auto">
              <a:buFont typeface="Arial" pitchFamily="34" charset="0"/>
              <a:buChar char="•"/>
            </a:pPr>
            <a:r>
              <a:rPr lang="en-NZ" dirty="0" smtClean="0"/>
              <a:t> Clearly demonstrated excellence of the Partner Institution(s)</a:t>
            </a:r>
            <a:endParaRPr lang="en-GB" dirty="0" smtClean="0"/>
          </a:p>
          <a:p>
            <a:pPr lvl="0" fontAlgn="auto">
              <a:buFont typeface="Arial" pitchFamily="34" charset="0"/>
              <a:buChar char="•"/>
            </a:pPr>
            <a:r>
              <a:rPr lang="en-NZ" dirty="0" smtClean="0"/>
              <a:t> Potential of the collaboration to create an enduring partnership. </a:t>
            </a:r>
            <a:endParaRPr lang="en-GB" dirty="0" smtClean="0"/>
          </a:p>
          <a:p>
            <a:pPr lvl="0" fontAlgn="auto">
              <a:buFont typeface="Arial" pitchFamily="34" charset="0"/>
              <a:buChar char="•"/>
            </a:pPr>
            <a:r>
              <a:rPr lang="en-NZ" dirty="0" smtClean="0"/>
              <a:t> Ability of the Project Team to deliver on proposed activities.</a:t>
            </a:r>
          </a:p>
          <a:p>
            <a:endParaRPr lang="en-GB" dirty="0" smtClean="0"/>
          </a:p>
          <a:p>
            <a:r>
              <a:rPr lang="en-NZ" b="1" dirty="0" smtClean="0"/>
              <a:t>Criterion 2: Novel knowledge and partnership </a:t>
            </a:r>
            <a:r>
              <a:rPr lang="en-NZ" dirty="0" smtClean="0"/>
              <a:t>(weight in assessment 40%)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How the Collaboration Partner will bring world-leading knowledge that complements the New Zealand Project Team members’ skills and knowledge.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How the proposed collaboration will support a new partnership or a new research focus for an established collaboration.</a:t>
            </a:r>
            <a:endParaRPr lang="en-GB" dirty="0" smtClean="0"/>
          </a:p>
          <a:p>
            <a:endParaRPr lang="en-NZ" b="1" dirty="0" smtClean="0"/>
          </a:p>
          <a:p>
            <a:r>
              <a:rPr lang="en-NZ" b="1" dirty="0" smtClean="0"/>
              <a:t>Criterion 3: Strategic benefits </a:t>
            </a:r>
            <a:r>
              <a:rPr lang="en-NZ" dirty="0" smtClean="0"/>
              <a:t>(weight in assessment 30%)</a:t>
            </a:r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Ability to leverage international investment, facilities and infrastructure not available in New Zealand.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Clearly demonstrated pathway to build a substantive collaboration beyond an initial engagement that is in line with New Zealand’s science priorities.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NZ" dirty="0" smtClean="0"/>
              <a:t> Ability of Project Team to use the partnership to initiate links with relevant New Zealand research capabilities beyond the participating institutions.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8864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/>
              <a:t>Catalyst Seeding assessment criteria</a:t>
            </a: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8028384" y="5661248"/>
            <a:ext cx="100811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92696"/>
            <a:ext cx="7056784" cy="4421088"/>
          </a:xfrm>
        </p:spPr>
        <p:txBody>
          <a:bodyPr>
            <a:normAutofit/>
          </a:bodyPr>
          <a:lstStyle/>
          <a:p>
            <a:r>
              <a:rPr lang="en-NZ" sz="2000" dirty="0" smtClean="0"/>
              <a:t>Criteria 3: </a:t>
            </a:r>
            <a:r>
              <a:rPr lang="en-NZ" sz="2000" b="1" dirty="0" smtClean="0"/>
              <a:t>Criterion 3: Strategic benefits </a:t>
            </a:r>
            <a:r>
              <a:rPr lang="en-NZ" sz="2000" b="1" dirty="0" err="1" smtClean="0"/>
              <a:t>Contineud</a:t>
            </a:r>
            <a:endParaRPr lang="en-NZ" sz="2000" dirty="0" smtClean="0"/>
          </a:p>
          <a:p>
            <a:r>
              <a:rPr lang="en-NZ" sz="2000" dirty="0" smtClean="0"/>
              <a:t>Clearly demonstrated pathway to build a substantive collaboration beyond an initial engagement that is in line with New Zealand’s science priorities.</a:t>
            </a:r>
          </a:p>
          <a:p>
            <a:endParaRPr lang="en-NZ" sz="2000" dirty="0" smtClean="0"/>
          </a:p>
          <a:p>
            <a:r>
              <a:rPr lang="en-NZ" sz="2000" i="1" dirty="0" smtClean="0"/>
              <a:t>New Zealand science priority may refer to high priority research fields as evidenced by links to a CoRE, NSC, biodiversity documents, local government priorities, or any other science priority argued in the proposal.</a:t>
            </a:r>
            <a:endParaRPr lang="en-GB" sz="2000" dirty="0" smtClean="0"/>
          </a:p>
          <a:p>
            <a:endParaRPr lang="en-GB" sz="2000" dirty="0"/>
          </a:p>
        </p:txBody>
      </p:sp>
      <p:pic>
        <p:nvPicPr>
          <p:cNvPr id="15360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46960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344816" cy="1138138"/>
          </a:xfrm>
        </p:spPr>
        <p:txBody>
          <a:bodyPr/>
          <a:lstStyle/>
          <a:p>
            <a:r>
              <a:rPr lang="en-NZ" dirty="0" smtClean="0"/>
              <a:t>Catalyst: Leaders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16104"/>
              </p:ext>
            </p:extLst>
          </p:nvPr>
        </p:nvGraphicFramePr>
        <p:xfrm>
          <a:off x="467543" y="2708920"/>
          <a:ext cx="8352929" cy="2688883"/>
        </p:xfrm>
        <a:graphic>
          <a:graphicData uri="http://schemas.openxmlformats.org/drawingml/2006/table">
            <a:tbl>
              <a:tblPr/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686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ＭＳ 明朝"/>
                          <a:cs typeface="Calibri"/>
                        </a:rPr>
                        <a:t>Call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ＭＳ 明朝"/>
                          <a:cs typeface="Calibri"/>
                        </a:rPr>
                        <a:t>Open Date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ＭＳ 明朝"/>
                          <a:cs typeface="Calibri"/>
                        </a:rPr>
                        <a:t>Close Date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chemeClr val="tx1"/>
                          </a:solidFill>
                          <a:latin typeface="Calibri"/>
                          <a:ea typeface="ＭＳ 明朝"/>
                          <a:cs typeface="Calibri"/>
                        </a:rPr>
                        <a:t>Sub-programmes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511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JANUARY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January 2020 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16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 April 2020 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International Leader Fellowships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marL="457200" indent="-228600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New Zealand - China Scientist Exchange Programme</a:t>
                      </a:r>
                      <a:endParaRPr lang="en-GB" sz="1600" dirty="0" smtClean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marL="457200" indent="-228600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JSPS </a:t>
                      </a: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Postdoctoral Fellowships 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34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APRIL</a:t>
                      </a: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April 2020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 July 2020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Julius von </a:t>
                      </a:r>
                      <a:r>
                        <a:rPr lang="en-NZ" sz="1600" dirty="0" err="1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Haast</a:t>
                      </a: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 Fellowship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43"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JULY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 July</a:t>
                      </a:r>
                      <a:r>
                        <a:rPr lang="en-NZ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2020 (TBC)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r>
                        <a:rPr lang="en-NZ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October 2020 (TBC)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NZ" sz="1600" dirty="0" smtClean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HOPE </a:t>
                      </a:r>
                      <a:r>
                        <a:rPr lang="en-NZ" sz="1600" dirty="0">
                          <a:solidFill>
                            <a:srgbClr val="000000"/>
                          </a:solidFill>
                          <a:latin typeface="Calibri"/>
                          <a:ea typeface="ＭＳ 明朝"/>
                          <a:cs typeface="Calibri"/>
                        </a:rPr>
                        <a:t>Meeting (TBC)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3" y="1385481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NZ" sz="2000" dirty="0" smtClean="0"/>
              <a:t> Supports incoming and outgoing targeted international fellowships for exceptional individuals that cannot be supported through other means</a:t>
            </a:r>
          </a:p>
          <a:p>
            <a:pPr>
              <a:buFont typeface="Wingdings" pitchFamily="2" charset="2"/>
              <a:buChar char="§"/>
            </a:pPr>
            <a:endParaRPr lang="en-NZ" sz="2000" dirty="0" smtClean="0"/>
          </a:p>
          <a:p>
            <a:pPr>
              <a:buFont typeface="Wingdings" pitchFamily="2" charset="2"/>
              <a:buChar char="§"/>
            </a:pPr>
            <a:r>
              <a:rPr lang="en-NZ" sz="2000" dirty="0" smtClean="0"/>
              <a:t> Three annual calls</a:t>
            </a:r>
            <a:endParaRPr lang="en-GB" sz="20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46960"/>
            <a:ext cx="292275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NZ-powerpoint-purpl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RSNZ-powerpoint-purple-template</Template>
  <TotalTime>1503</TotalTime>
  <Words>2136</Words>
  <Application>Microsoft Office PowerPoint</Application>
  <PresentationFormat>On-screen Show (4:3)</PresentationFormat>
  <Paragraphs>350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MS Mincho</vt:lpstr>
      <vt:lpstr>MS Mincho</vt:lpstr>
      <vt:lpstr>Times New Roman</vt:lpstr>
      <vt:lpstr>Wingdings</vt:lpstr>
      <vt:lpstr>RSNZ-powerpoint-purple-template</vt:lpstr>
      <vt:lpstr>Acrobat Document</vt:lpstr>
      <vt:lpstr>Catalyst Fund - advancing global science partnerships for New Zealand</vt:lpstr>
      <vt:lpstr>PowerPoint Presentation</vt:lpstr>
      <vt:lpstr>Catalyst: Seeding</vt:lpstr>
      <vt:lpstr>Catalyst: Seeding General </vt:lpstr>
      <vt:lpstr>Catalyst: Seeding bilateral programmes</vt:lpstr>
      <vt:lpstr>PowerPoint Presentation</vt:lpstr>
      <vt:lpstr>PowerPoint Presentation</vt:lpstr>
      <vt:lpstr>PowerPoint Presentation</vt:lpstr>
      <vt:lpstr>Catalyst: Leaders</vt:lpstr>
      <vt:lpstr>PowerPoint Presentation</vt:lpstr>
      <vt:lpstr>International Leader Fellowship </vt:lpstr>
      <vt:lpstr>PowerPoint Presentation</vt:lpstr>
      <vt:lpstr>Catalyst Fund - advancing global science partnerships for New Zealand</vt:lpstr>
      <vt:lpstr>Human Frontier Science Program</vt:lpstr>
      <vt:lpstr>Human Frontier Science Program</vt:lpstr>
      <vt:lpstr>PowerPoint Presentation</vt:lpstr>
      <vt:lpstr>HFSPO funds basic life science research. HFSPO does not fund the following: </vt:lpstr>
      <vt:lpstr>Expression of Interest for Catalyst Reviewers: </vt:lpstr>
      <vt:lpstr>For more information</vt:lpstr>
    </vt:vector>
  </TitlesOfParts>
  <Company>RSNZ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Rutherford Discovery Fellowships</dc:title>
  <dc:creator>Mark Stagg</dc:creator>
  <cp:lastModifiedBy>Troels Petersen</cp:lastModifiedBy>
  <cp:revision>224</cp:revision>
  <dcterms:created xsi:type="dcterms:W3CDTF">2018-02-21T09:24:04Z</dcterms:created>
  <dcterms:modified xsi:type="dcterms:W3CDTF">2020-03-04T18:46:13Z</dcterms:modified>
</cp:coreProperties>
</file>