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4"/>
  </p:sldMasterIdLst>
  <p:notesMasterIdLst>
    <p:notesMasterId r:id="rId14"/>
  </p:notesMasterIdLst>
  <p:sldIdLst>
    <p:sldId id="1164" r:id="rId5"/>
    <p:sldId id="974" r:id="rId6"/>
    <p:sldId id="1210" r:id="rId7"/>
    <p:sldId id="1248" r:id="rId8"/>
    <p:sldId id="985" r:id="rId9"/>
    <p:sldId id="1230" r:id="rId10"/>
    <p:sldId id="1252" r:id="rId11"/>
    <p:sldId id="1253" r:id="rId12"/>
    <p:sldId id="924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AB5972-F14F-CE4F-B923-098B89F81C33}">
          <p14:sldIdLst>
            <p14:sldId id="1164"/>
            <p14:sldId id="974"/>
            <p14:sldId id="1210"/>
            <p14:sldId id="1248"/>
            <p14:sldId id="985"/>
            <p14:sldId id="1230"/>
            <p14:sldId id="1252"/>
            <p14:sldId id="1253"/>
          </p14:sldIdLst>
        </p14:section>
        <p14:section name="Untitled Section" id="{6CE5543B-211F-B841-8687-053943347F2D}">
          <p14:sldIdLst>
            <p14:sldId id="924"/>
          </p14:sldIdLst>
        </p14:section>
        <p14:section name="Homework" id="{ABEAB008-D156-DF4D-A868-EB844C15C8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vishek Kumar" initials="AK" lastIdx="1" clrIdx="0">
    <p:extLst>
      <p:ext uri="{19B8F6BF-5375-455C-9EA6-DF929625EA0E}">
        <p15:presenceInfo xmlns:p15="http://schemas.microsoft.com/office/powerpoint/2012/main" userId="S-1-5-21-614565923-1027956908-3001582966-365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A2A2"/>
    <a:srgbClr val="595959"/>
    <a:srgbClr val="DEEBF7"/>
    <a:srgbClr val="C5E0B4"/>
    <a:srgbClr val="6A6A6A"/>
    <a:srgbClr val="ED7D31"/>
    <a:srgbClr val="0288E8"/>
    <a:srgbClr val="EBA210"/>
    <a:srgbClr val="D1900F"/>
    <a:srgbClr val="FCB4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8157" autoAdjust="0"/>
  </p:normalViewPr>
  <p:slideViewPr>
    <p:cSldViewPr snapToGrid="0">
      <p:cViewPr varScale="1">
        <p:scale>
          <a:sx n="100" d="100"/>
          <a:sy n="100" d="100"/>
        </p:scale>
        <p:origin x="9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79FA8-BD60-7043-AE1D-CBD2229B5C6A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2CF40-855F-5B40-B6C5-C7F869AAA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6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608/k6.auckland.16993660.v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50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Persistent Identifiers and ORCID work</a:t>
            </a:r>
            <a:r>
              <a:rPr lang="en-NZ" b="0" i="0" dirty="0"/>
              <a:t> is </a:t>
            </a:r>
            <a:r>
              <a:rPr lang="en-NZ" dirty="0"/>
              <a:t>situated within a wider Research Data Management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07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2020 - University started work towards an integrated framework for Research Data Management. Driven by changing landscape (e.g., funder/publish requirements; ethical frameworks re. research data) and institutional need (data = strategic asset).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br>
              <a:rPr lang="en-US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An RDM Project Team was formed to review and assess the situation. Worked through these steps. CCM = 6 dimensions assessed over 5 levels. </a:t>
            </a:r>
            <a:r>
              <a:rPr lang="en-US" sz="1200" dirty="0">
                <a:latin typeface="Arial"/>
                <a:ea typeface="Arial"/>
                <a:cs typeface="Arial"/>
                <a:sym typeface="Arial"/>
              </a:rPr>
              <a:t>Waipapa Taumata Rau Research Data Management Capability Maturity Model v1.2 Research Data Management Project. The University of Auckland. Model.</a:t>
            </a:r>
            <a:r>
              <a:rPr lang="en-US" sz="1200" dirty="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en-US" sz="12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https://doi.org/10.17608/k6.auckland.16993660.v1</a:t>
            </a:r>
            <a:endParaRPr lang="en-US" b="0" i="0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br>
              <a:rPr lang="en-US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Stocktake = low level of institutional maturity across all six dimensions.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="0" i="0" u="none" strike="noStrike" dirty="0">
              <a:solidFill>
                <a:srgbClr val="252525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0" i="0" u="none" strike="noStrike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19/20 identified opportunities endorsed.</a:t>
            </a:r>
            <a:endParaRPr lang="en-NZ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5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Recommendations to improve RDM capability maturity included a mix of: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Inflight activities and BAU improvements e.g., policy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Strategic initiatives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roles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And, improvements requiring strategic investment = RDM Programme.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NZ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Funded to design and deliver a subset of the recommendations made to uplift data management security.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NZ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SRE</a:t>
            </a:r>
            <a:r>
              <a:rPr lang="en-NZ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 looking to create an environment that enables secure upload, storage, processing and analysis of data.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NZ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maDMP</a:t>
            </a:r>
            <a:r>
              <a:rPr lang="en-NZ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 looking to develop a connected tool that facilitates dynamic data management planning.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N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PIDs</a:t>
            </a: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initiative is concerned with </a:t>
            </a:r>
            <a:r>
              <a:rPr lang="en-N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connecting our research ecosystem </a:t>
            </a: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through </a:t>
            </a:r>
            <a:r>
              <a:rPr lang="en-NZ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linked persistent identifiers </a:t>
            </a:r>
            <a:r>
              <a:rPr lang="en-N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enabling robust information flow between our internal systems.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99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SzPts val="1200"/>
              <a:buFont typeface="Calibri"/>
              <a:buNone/>
            </a:pPr>
            <a:r>
              <a:rPr lang="en-NZ" dirty="0">
                <a:cs typeface="Calibri"/>
              </a:rPr>
              <a:t>One part of developing an RDM framework is the identification of research data and its connection to other entities. Our </a:t>
            </a:r>
            <a:r>
              <a:rPr lang="en-NZ" b="1" dirty="0">
                <a:cs typeface="Calibri"/>
              </a:rPr>
              <a:t>priortised entities </a:t>
            </a:r>
            <a:r>
              <a:rPr lang="en-NZ" dirty="0">
                <a:cs typeface="Calibri"/>
              </a:rPr>
              <a:t>and their associated PIDs.</a:t>
            </a:r>
          </a:p>
          <a:p>
            <a:pPr marL="0" indent="0">
              <a:buSzPts val="1200"/>
              <a:buFont typeface="Calibri"/>
              <a:buNone/>
            </a:pPr>
            <a:endParaRPr lang="en-NZ" dirty="0">
              <a:cs typeface="Calibri"/>
            </a:endParaRPr>
          </a:p>
          <a:p>
            <a:pPr marL="0" indent="0">
              <a:buSzPts val="1200"/>
              <a:buFont typeface="Calibri"/>
              <a:buNone/>
            </a:pPr>
            <a:r>
              <a:rPr lang="en-NZ" dirty="0">
                <a:cs typeface="Calibri"/>
              </a:rPr>
              <a:t>Each individual PID offers </a:t>
            </a:r>
            <a:r>
              <a:rPr lang="en-NZ" b="0" dirty="0">
                <a:cs typeface="Calibri"/>
              </a:rPr>
              <a:t>BENEFITS</a:t>
            </a:r>
            <a:r>
              <a:rPr lang="en-NZ" dirty="0">
                <a:cs typeface="Calibri"/>
              </a:rPr>
              <a:t>, some of which are commonly shared e.g., disambiguation. But PIDs also enable </a:t>
            </a:r>
            <a:r>
              <a:rPr lang="en-NZ" b="1" dirty="0">
                <a:cs typeface="Calibri"/>
              </a:rPr>
              <a:t>clear</a:t>
            </a:r>
            <a:r>
              <a:rPr lang="en-NZ" dirty="0">
                <a:cs typeface="Calibri"/>
              </a:rPr>
              <a:t>, </a:t>
            </a:r>
            <a:r>
              <a:rPr lang="en-NZ" b="1" dirty="0">
                <a:cs typeface="Calibri"/>
              </a:rPr>
              <a:t>reliable</a:t>
            </a:r>
            <a:r>
              <a:rPr lang="en-NZ" dirty="0">
                <a:cs typeface="Calibri"/>
              </a:rPr>
              <a:t> and </a:t>
            </a:r>
            <a:r>
              <a:rPr lang="en-NZ" b="1" dirty="0">
                <a:cs typeface="Calibri"/>
              </a:rPr>
              <a:t>unambiguous</a:t>
            </a:r>
            <a:r>
              <a:rPr lang="en-NZ" dirty="0">
                <a:cs typeface="Calibri"/>
              </a:rPr>
              <a:t> </a:t>
            </a:r>
            <a:r>
              <a:rPr lang="en-NZ" b="1" i="1" dirty="0">
                <a:cs typeface="Calibri"/>
              </a:rPr>
              <a:t>connections</a:t>
            </a:r>
            <a:r>
              <a:rPr lang="en-NZ" dirty="0">
                <a:cs typeface="Calibri"/>
              </a:rPr>
              <a:t> between entities, helping to consistently describe research and make it more readily discoverable.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 typeface="Calibri"/>
              <a:buNone/>
              <a:tabLst/>
              <a:defRPr/>
            </a:pPr>
            <a:endParaRPr lang="en-NZ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 typeface="Calibri"/>
              <a:buNone/>
              <a:tabLst/>
              <a:defRPr/>
            </a:pPr>
            <a:r>
              <a:rPr lang="en-NZ" b="1" dirty="0">
                <a:cs typeface="Calibri"/>
              </a:rPr>
              <a:t>Dual focus </a:t>
            </a:r>
            <a:r>
              <a:rPr lang="en-NZ" dirty="0">
                <a:cs typeface="Calibri"/>
              </a:rPr>
              <a:t>– 1) adoption and promotion of these priority PIDs across our community and into our university systems, and 2) to </a:t>
            </a:r>
            <a:r>
              <a:rPr lang="en-NZ" b="1" i="1" dirty="0">
                <a:cs typeface="Calibri"/>
              </a:rPr>
              <a:t>connect</a:t>
            </a:r>
            <a:r>
              <a:rPr lang="en-NZ" dirty="0">
                <a:cs typeface="Calibri"/>
              </a:rPr>
              <a:t> them into an information network.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 typeface="Calibri"/>
              <a:buNone/>
              <a:tabLst/>
              <a:defRPr/>
            </a:pPr>
            <a:endParaRPr lang="en-NZ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8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Two-phase implementation approach.</a:t>
            </a:r>
          </a:p>
          <a:p>
            <a:endParaRPr lang="en-US" dirty="0"/>
          </a:p>
          <a:p>
            <a:r>
              <a:rPr lang="en-US" dirty="0"/>
              <a:t>1) Embed without interconnection – community to understand the benefits and how to achieve. </a:t>
            </a:r>
          </a:p>
          <a:p>
            <a:endParaRPr lang="en-US" dirty="0"/>
          </a:p>
          <a:p>
            <a:pPr marL="0" indent="0">
              <a:buSzPts val="1200"/>
              <a:buFont typeface="Calibri"/>
              <a:buNone/>
            </a:pPr>
            <a:r>
              <a:rPr lang="en-NZ" dirty="0">
                <a:cs typeface="Calibri"/>
              </a:rPr>
              <a:t>2) Looks at connecting PIDs and our research ecosystem through </a:t>
            </a:r>
            <a:r>
              <a:rPr lang="en-NZ" b="1" i="1" dirty="0">
                <a:cs typeface="Calibri"/>
              </a:rPr>
              <a:t>RAiD – the Research Activity identifier.</a:t>
            </a:r>
            <a:endParaRPr lang="en-NZ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 typeface="Calibri"/>
              <a:buNone/>
              <a:tabLst/>
              <a:defRPr/>
            </a:pPr>
            <a:endParaRPr lang="en-NZ" dirty="0">
              <a:cs typeface="Calibri"/>
            </a:endParaRPr>
          </a:p>
          <a:p>
            <a:pPr marL="0" indent="0">
              <a:buSzPts val="1200"/>
              <a:buFont typeface="Calibri"/>
              <a:buNone/>
            </a:pPr>
            <a:r>
              <a:rPr lang="en-NZ" dirty="0">
                <a:cs typeface="Calibri"/>
              </a:rPr>
              <a:t>Our wah-ka </a:t>
            </a:r>
            <a:r>
              <a:rPr lang="en-NZ" i="1" dirty="0">
                <a:cs typeface="Calibri"/>
              </a:rPr>
              <a:t>here</a:t>
            </a:r>
            <a:r>
              <a:rPr lang="en-NZ" dirty="0">
                <a:cs typeface="Calibri"/>
              </a:rPr>
              <a:t> represents the </a:t>
            </a:r>
            <a:r>
              <a:rPr lang="en-NZ" b="1" i="1" dirty="0">
                <a:cs typeface="Calibri"/>
              </a:rPr>
              <a:t>encompassing nature of </a:t>
            </a:r>
            <a:r>
              <a:rPr lang="en-NZ" b="1" dirty="0">
                <a:cs typeface="Calibri"/>
              </a:rPr>
              <a:t>RAiD</a:t>
            </a:r>
            <a:r>
              <a:rPr lang="en-NZ" dirty="0">
                <a:cs typeface="Calibri"/>
              </a:rPr>
              <a:t>, and that while </a:t>
            </a:r>
            <a:r>
              <a:rPr lang="en-NZ" u="sng" dirty="0">
                <a:cs typeface="Calibri"/>
              </a:rPr>
              <a:t>itself</a:t>
            </a:r>
            <a:r>
              <a:rPr lang="en-NZ" dirty="0">
                <a:cs typeface="Calibri"/>
              </a:rPr>
              <a:t> an identifier for research projects, it is </a:t>
            </a:r>
            <a:r>
              <a:rPr lang="en-NZ" i="1" u="sng" dirty="0">
                <a:cs typeface="Calibri"/>
              </a:rPr>
              <a:t>also</a:t>
            </a:r>
            <a:r>
              <a:rPr lang="en-NZ" dirty="0">
                <a:cs typeface="Calibri"/>
              </a:rPr>
              <a:t> a metadata record collecting other PIDs and describing the relationship between them. It is this part that facilitates explicit connections and enhances the visibility of the research activity; including, recording a timeline of project interactions. </a:t>
            </a:r>
          </a:p>
          <a:p>
            <a:pPr marL="0" indent="0">
              <a:buSzPts val="1200"/>
              <a:buFont typeface="Calibri"/>
              <a:buNone/>
            </a:pPr>
            <a:endParaRPr lang="en-NZ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 typeface="Calibri"/>
              <a:buNone/>
              <a:tabLst/>
              <a:defRPr/>
            </a:pPr>
            <a:r>
              <a:rPr lang="en-NZ" dirty="0">
                <a:cs typeface="Calibri"/>
              </a:rPr>
              <a:t>Principle Investigator &amp; PhD journeys were prioritised for PIDs integration. Looking at how to use PIDs in our digital ecosystem to </a:t>
            </a:r>
            <a:r>
              <a:rPr lang="en-NZ" b="1" dirty="0">
                <a:cs typeface="Calibri"/>
              </a:rPr>
              <a:t>reduce</a:t>
            </a:r>
            <a:r>
              <a:rPr lang="en-NZ" dirty="0">
                <a:cs typeface="Calibri"/>
              </a:rPr>
              <a:t> </a:t>
            </a:r>
            <a:r>
              <a:rPr lang="en-NZ" b="1" dirty="0">
                <a:cs typeface="Calibri"/>
              </a:rPr>
              <a:t>administrative burden </a:t>
            </a:r>
            <a:r>
              <a:rPr lang="en-NZ" dirty="0">
                <a:cs typeface="Calibri"/>
              </a:rPr>
              <a:t>through the </a:t>
            </a:r>
            <a:r>
              <a:rPr lang="en-NZ" b="1" dirty="0">
                <a:cs typeface="Calibri"/>
              </a:rPr>
              <a:t>automation of data entries</a:t>
            </a:r>
            <a:r>
              <a:rPr lang="en-NZ" dirty="0">
                <a:cs typeface="Calibri"/>
              </a:rPr>
              <a:t>, wherever possible. PIDs &gt; information flow b/w systems &gt; allows linkage between data associated with research inputs and outputs (e.g., publications – grants; scientific output &amp; instrument).  Advantages = data reproducibility and openness, but could afford new understanding of our research impact</a:t>
            </a:r>
            <a:r>
              <a:rPr lang="en-NZ" i="1" dirty="0">
                <a:cs typeface="Calibri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 typeface="Calibri"/>
              <a:buNone/>
              <a:tabLst/>
              <a:defRPr/>
            </a:pPr>
            <a:endParaRPr lang="en-NZ" i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467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cs typeface="Calibri"/>
              </a:rPr>
              <a:t>More mature, well-known, but estimate of our current ORCID usage is low. NB. Elements not ORCID membership affiliation reports.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cs typeface="Calibri"/>
              </a:rPr>
              <a:t>Despite some of the existing activity to encourage use of ORCID –less than 30% of uptake across Research Outputs and NZOH attachment for both academics and students.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More to do </a:t>
            </a:r>
            <a:r>
              <a:rPr lang="en-GB" dirty="0">
                <a:cs typeface="Calibri"/>
              </a:rPr>
              <a:t>to promote the benefits of ORCID and drive uptake.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cs typeface="Calibri"/>
              </a:rPr>
              <a:t>One goal </a:t>
            </a:r>
            <a:r>
              <a:rPr lang="en-US" dirty="0"/>
              <a:t>was to provide accurate, consolidated and relevant ORCID guidance. Engaging with key stakeholders, we recently co-designed a single, action-orientated online resource for ORCID.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13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Research community is dynamic, so ORCID uptake will require a sustained effort.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Tapping into our staff and student onboarding &amp; registration processes to capture ORCID at the first point of entry to the University. Not mandated, but a proactive approach.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Feeding into a new induction for research staff.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Re-investigating the appetite for standardised institutional signatures.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Working with our colleagues in the Library and Learning Service (central contact) and NZOH to design and plan annual revitalisation days.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Targeting our research staff (through emails and campaigns) to promote the benefits of ORCID AND support robust records (e.g., duplicates; affiliations; displaying).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Driving benefits: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Add to the attested information currently enabled through the NZOH (e.g., writing internal award &amp; distinction information to ORCID records).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Connect our institutional Figshare with Research Outputs so that authors can claim those deposits.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Reduce the avenues for signing up for ORCID </a:t>
            </a:r>
            <a:r>
              <a:rPr lang="en-NZ" sz="12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</a:t>
            </a:r>
            <a:r>
              <a:rPr lang="en-NZ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other places (avoid double handling).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222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F2CF40-855F-5B40-B6C5-C7F869AAAA8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9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9.svg"/><Relationship Id="rId7" Type="http://schemas.openxmlformats.org/officeDocument/2006/relationships/image" Target="../media/image6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itle and bod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82588" rtl="0">
              <a:spcBef>
                <a:spcPts val="1067"/>
              </a:spcBef>
              <a:spcAft>
                <a:spcPts val="0"/>
              </a:spcAft>
              <a:buSzPts val="210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219170" lvl="1" indent="-457189" rtl="0">
              <a:spcBef>
                <a:spcPts val="533"/>
              </a:spcBef>
              <a:spcAft>
                <a:spcPts val="0"/>
              </a:spcAft>
              <a:buSzPts val="1800"/>
              <a:buChar char="•"/>
              <a:defRPr/>
            </a:lvl2pPr>
            <a:lvl3pPr marL="1828754" lvl="2" indent="-431789" rtl="0">
              <a:spcBef>
                <a:spcPts val="533"/>
              </a:spcBef>
              <a:spcAft>
                <a:spcPts val="0"/>
              </a:spcAft>
              <a:buSzPts val="1500"/>
              <a:buChar char="•"/>
              <a:defRPr/>
            </a:lvl3pPr>
            <a:lvl4pPr marL="2438339" lvl="3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4pPr>
            <a:lvl5pPr marL="3047924" lvl="4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5pPr>
            <a:lvl6pPr marL="3657509" lvl="5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6pPr>
            <a:lvl7pPr marL="4267093" lvl="6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7pPr>
            <a:lvl8pPr marL="4876678" lvl="7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8pPr>
            <a:lvl9pPr marL="5486263" lvl="8" indent="-423323" rtl="0">
              <a:spcBef>
                <a:spcPts val="533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2" name="Google Shape;132;p2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245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E3EE-59E1-43E0-BABA-D01912D8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C56B-8F13-852B-14EA-13782EB8B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3389D-0972-4847-7201-6A281DBAA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05E88-B071-C5DF-33BC-D5A05582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F5A9-9622-E04D-B8B7-E313264E3884}" type="datetimeFigureOut">
              <a:rPr lang="en-US" smtClean="0"/>
              <a:t>10/13/2023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8E2E6-191C-8E86-5631-603A27D5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AF4E1-64B4-2A82-7AE0-D139379F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AA1EE-AA93-724D-9188-13B7E3B12B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9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 Slide" preserve="1">
  <p:cSld name="Standard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6"/>
          <p:cNvSpPr txBox="1">
            <a:spLocks noGrp="1"/>
          </p:cNvSpPr>
          <p:nvPr>
            <p:ph type="sldNum" idx="12"/>
          </p:nvPr>
        </p:nvSpPr>
        <p:spPr>
          <a:xfrm>
            <a:off x="11489711" y="6358457"/>
            <a:ext cx="514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Clr>
                <a:srgbClr val="888888"/>
              </a:buClr>
              <a:buSzPts val="1467"/>
              <a:buFont typeface="Calibri"/>
              <a:buNone/>
              <a:defRPr sz="146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 dirty="0"/>
          </a:p>
        </p:txBody>
      </p:sp>
      <p:sp>
        <p:nvSpPr>
          <p:cNvPr id="28" name="Google Shape;28;p26"/>
          <p:cNvSpPr txBox="1">
            <a:spLocks noGrp="1"/>
          </p:cNvSpPr>
          <p:nvPr>
            <p:ph type="body" idx="1"/>
          </p:nvPr>
        </p:nvSpPr>
        <p:spPr>
          <a:xfrm>
            <a:off x="483300" y="1169951"/>
            <a:ext cx="11277600" cy="51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867">
                <a:solidFill>
                  <a:srgbClr val="434343"/>
                </a:solidFill>
              </a:defRPr>
            </a:lvl1pPr>
            <a:lvl2pPr marL="914400" lvl="1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marL="1371600" lvl="2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marL="1828800" lvl="3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marL="2286000" lvl="4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marL="2743200" lvl="5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marL="3200400" lvl="6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marL="3657600" lvl="7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marL="4114800" lvl="8" indent="-30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title"/>
          </p:nvPr>
        </p:nvSpPr>
        <p:spPr>
          <a:xfrm>
            <a:off x="483300" y="182651"/>
            <a:ext cx="11059600" cy="9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  <a:defRPr sz="3333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3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79874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3">
          <p15:clr>
            <a:srgbClr val="FA7B17"/>
          </p15:clr>
        </p15:guide>
        <p15:guide id="2" pos="228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 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>
          <a:xfrm>
            <a:off x="603491" y="2289392"/>
            <a:ext cx="11004309" cy="836561"/>
          </a:xfrm>
          <a:prstGeom prst="rect">
            <a:avLst/>
          </a:prstGeom>
        </p:spPr>
        <p:txBody>
          <a:bodyPr vert="horz"/>
          <a:lstStyle>
            <a:lvl1pPr algn="l">
              <a:defRPr lang="en-US" sz="6600" b="0" i="0" kern="1200" dirty="0">
                <a:solidFill>
                  <a:srgbClr val="2F52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AU"/>
              <a:t>Headline</a:t>
            </a:r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 hasCustomPrompt="1"/>
          </p:nvPr>
        </p:nvSpPr>
        <p:spPr>
          <a:xfrm>
            <a:off x="603489" y="3135015"/>
            <a:ext cx="11004313" cy="105660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FontTx/>
              <a:buNone/>
              <a:defRPr lang="en-AU" sz="2100" kern="1200" dirty="0">
                <a:solidFill>
                  <a:schemeClr val="dk2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</a:defRPr>
            </a:lvl1pPr>
          </a:lstStyle>
          <a:p>
            <a:pPr lvl="0"/>
            <a:r>
              <a:rPr lang="en-AU"/>
              <a:t>Subheading (Verdana Regular)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>
          <a:xfrm>
            <a:off x="752475" y="5941536"/>
            <a:ext cx="4692141" cy="441802"/>
          </a:xfrm>
        </p:spPr>
        <p:txBody>
          <a:bodyPr/>
          <a:lstStyle>
            <a:lvl1pPr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defRPr>
            </a:lvl1pPr>
          </a:lstStyle>
          <a:p>
            <a:fld id="{43DC56B5-A700-544C-8720-C289028A981D}" type="datetime2">
              <a:rPr lang="en-NZ" smtClean="0"/>
              <a:pPr/>
              <a:t>Friday, 13 October 2023</a:t>
            </a:fld>
            <a:endParaRPr lang="en-US" dirty="0"/>
          </a:p>
        </p:txBody>
      </p:sp>
      <p:pic>
        <p:nvPicPr>
          <p:cNvPr id="6" name="Graphic 5" descr="Lock with solid fill">
            <a:extLst>
              <a:ext uri="{FF2B5EF4-FFF2-40B4-BE49-F238E27FC236}">
                <a16:creationId xmlns:a16="http://schemas.microsoft.com/office/drawing/2014/main" id="{A351A599-6090-4158-9C63-57C945903C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50291" y="5827390"/>
            <a:ext cx="879070" cy="879070"/>
          </a:xfrm>
          <a:prstGeom prst="rect">
            <a:avLst/>
          </a:prstGeom>
        </p:spPr>
      </p:pic>
      <p:pic>
        <p:nvPicPr>
          <p:cNvPr id="8" name="Graphic 9" descr="Blueprint outline">
            <a:extLst>
              <a:ext uri="{FF2B5EF4-FFF2-40B4-BE49-F238E27FC236}">
                <a16:creationId xmlns:a16="http://schemas.microsoft.com/office/drawing/2014/main" id="{AAE0C41B-B89B-4F27-A215-0EED2F166AC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07871" y="5842405"/>
            <a:ext cx="842420" cy="87907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44BCAD8C-8DDE-420D-BAA8-31960427CAEB}"/>
              </a:ext>
            </a:extLst>
          </p:cNvPr>
          <p:cNvGrpSpPr/>
          <p:nvPr userDrawn="1"/>
        </p:nvGrpSpPr>
        <p:grpSpPr>
          <a:xfrm>
            <a:off x="9180303" y="5821345"/>
            <a:ext cx="1103157" cy="964880"/>
            <a:chOff x="393930" y="1847195"/>
            <a:chExt cx="2292798" cy="2112521"/>
          </a:xfrm>
          <a:solidFill>
            <a:srgbClr val="7030A0"/>
          </a:solidFill>
        </p:grpSpPr>
        <p:pic>
          <p:nvPicPr>
            <p:cNvPr id="10" name="Graphic 9" descr="Disconnected outline">
              <a:extLst>
                <a:ext uri="{FF2B5EF4-FFF2-40B4-BE49-F238E27FC236}">
                  <a16:creationId xmlns:a16="http://schemas.microsoft.com/office/drawing/2014/main" id="{0F7213B2-7704-4310-85F9-E55AB86CBC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93930" y="2090143"/>
              <a:ext cx="1869573" cy="1869573"/>
            </a:xfrm>
            <a:prstGeom prst="rect">
              <a:avLst/>
            </a:prstGeom>
          </p:spPr>
        </p:pic>
        <p:pic>
          <p:nvPicPr>
            <p:cNvPr id="11" name="Graphic 10" descr="Disconnected outline">
              <a:extLst>
                <a:ext uri="{FF2B5EF4-FFF2-40B4-BE49-F238E27FC236}">
                  <a16:creationId xmlns:a16="http://schemas.microsoft.com/office/drawing/2014/main" id="{EA959BB5-16A4-4466-86C6-986FB4221D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5400000">
              <a:off x="744511" y="2160003"/>
              <a:ext cx="1729851" cy="1729851"/>
            </a:xfrm>
            <a:prstGeom prst="rect">
              <a:avLst/>
            </a:prstGeom>
          </p:spPr>
        </p:pic>
        <p:pic>
          <p:nvPicPr>
            <p:cNvPr id="12" name="Graphic 11" descr="Disconnected outline">
              <a:extLst>
                <a:ext uri="{FF2B5EF4-FFF2-40B4-BE49-F238E27FC236}">
                  <a16:creationId xmlns:a16="http://schemas.microsoft.com/office/drawing/2014/main" id="{E6A087E1-B330-48E5-AD50-4CFA2347E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17155" y="1847195"/>
              <a:ext cx="1869573" cy="18695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9797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12" Type="http://schemas.openxmlformats.org/officeDocument/2006/relationships/image" Target="../media/image7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sv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8ABF9B-D1B3-3776-C47F-5EA036711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C98F0-05D6-E101-2B14-0799BA54E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0F745-6DE0-C7C8-E624-8EB5E9977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2262F5A9-9622-E04D-B8B7-E313264E3884}" type="datetimeFigureOut">
              <a:rPr lang="en-US" smtClean="0"/>
              <a:pPr/>
              <a:t>10/13/2023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8D4F2-38D3-32D9-2620-1CB06A2AED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A9AB7-D7A6-48B3-F0CF-DDD13B321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AA1EE-AA93-724D-9188-13B7E3B12B0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raphic 6" descr="Lock with solid fill">
            <a:extLst>
              <a:ext uri="{FF2B5EF4-FFF2-40B4-BE49-F238E27FC236}">
                <a16:creationId xmlns:a16="http://schemas.microsoft.com/office/drawing/2014/main" id="{0EB6DA49-318A-4516-A587-D8172EEC7A7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1129024" y="6120750"/>
            <a:ext cx="585709" cy="585709"/>
          </a:xfrm>
          <a:prstGeom prst="rect">
            <a:avLst/>
          </a:prstGeom>
        </p:spPr>
      </p:pic>
      <p:pic>
        <p:nvPicPr>
          <p:cNvPr id="8" name="Graphic 9" descr="Blueprint outline">
            <a:extLst>
              <a:ext uri="{FF2B5EF4-FFF2-40B4-BE49-F238E27FC236}">
                <a16:creationId xmlns:a16="http://schemas.microsoft.com/office/drawing/2014/main" id="{232E440A-77F5-4DA1-A3BF-51385F73DC6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8601" y="6100930"/>
            <a:ext cx="601690" cy="627866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4DEE31A-64C5-4CF6-AFF8-DECEE5076E5A}"/>
              </a:ext>
            </a:extLst>
          </p:cNvPr>
          <p:cNvGrpSpPr/>
          <p:nvPr userDrawn="1"/>
        </p:nvGrpSpPr>
        <p:grpSpPr>
          <a:xfrm>
            <a:off x="9727860" y="6094623"/>
            <a:ext cx="735014" cy="642882"/>
            <a:chOff x="393930" y="1847195"/>
            <a:chExt cx="2292798" cy="2112521"/>
          </a:xfrm>
          <a:solidFill>
            <a:srgbClr val="7030A0"/>
          </a:solidFill>
        </p:grpSpPr>
        <p:pic>
          <p:nvPicPr>
            <p:cNvPr id="14" name="Graphic 13" descr="Disconnected outline">
              <a:extLst>
                <a:ext uri="{FF2B5EF4-FFF2-40B4-BE49-F238E27FC236}">
                  <a16:creationId xmlns:a16="http://schemas.microsoft.com/office/drawing/2014/main" id="{B2911A9E-740E-4238-B6E3-14CE06A7E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93930" y="2090143"/>
              <a:ext cx="1869573" cy="1869573"/>
            </a:xfrm>
            <a:prstGeom prst="rect">
              <a:avLst/>
            </a:prstGeom>
          </p:spPr>
        </p:pic>
        <p:pic>
          <p:nvPicPr>
            <p:cNvPr id="15" name="Graphic 14" descr="Disconnected outline">
              <a:extLst>
                <a:ext uri="{FF2B5EF4-FFF2-40B4-BE49-F238E27FC236}">
                  <a16:creationId xmlns:a16="http://schemas.microsoft.com/office/drawing/2014/main" id="{BB117D47-3A98-4F1A-B0E1-0439185C5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5400000">
              <a:off x="744511" y="2160003"/>
              <a:ext cx="1729851" cy="1729851"/>
            </a:xfrm>
            <a:prstGeom prst="rect">
              <a:avLst/>
            </a:prstGeom>
          </p:spPr>
        </p:pic>
        <p:pic>
          <p:nvPicPr>
            <p:cNvPr id="16" name="Graphic 15" descr="Disconnected outline">
              <a:extLst>
                <a:ext uri="{FF2B5EF4-FFF2-40B4-BE49-F238E27FC236}">
                  <a16:creationId xmlns:a16="http://schemas.microsoft.com/office/drawing/2014/main" id="{F7559C38-22C4-40EE-9E81-A51529582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17155" y="1847195"/>
              <a:ext cx="1869573" cy="18695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263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  <p:sldLayoutId id="214748369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b="0" i="0" kern="1200" dirty="0">
          <a:solidFill>
            <a:srgbClr val="2F528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lang="en-US" sz="2100" kern="1200" dirty="0">
          <a:solidFill>
            <a:schemeClr val="dk2"/>
          </a:solidFill>
          <a:highlight>
            <a:srgbClr val="FFFFFF"/>
          </a:highlight>
          <a:latin typeface="Open Sans Light"/>
          <a:ea typeface="Open Sans Light"/>
          <a:cs typeface="Open Sans Light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100" kern="1200" dirty="0">
          <a:solidFill>
            <a:schemeClr val="dk2"/>
          </a:solidFill>
          <a:highlight>
            <a:srgbClr val="FFFFFF"/>
          </a:highlight>
          <a:latin typeface="Open Sans Light"/>
          <a:ea typeface="Open Sans Light"/>
          <a:cs typeface="Open Sans Light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100" kern="1200" dirty="0">
          <a:solidFill>
            <a:schemeClr val="dk2"/>
          </a:solidFill>
          <a:highlight>
            <a:srgbClr val="FFFFFF"/>
          </a:highlight>
          <a:latin typeface="Open Sans Light"/>
          <a:ea typeface="Open Sans Light"/>
          <a:cs typeface="Open Sans Light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100" kern="1200" dirty="0">
          <a:solidFill>
            <a:schemeClr val="dk2"/>
          </a:solidFill>
          <a:highlight>
            <a:srgbClr val="FFFFFF"/>
          </a:highlight>
          <a:latin typeface="Open Sans Light"/>
          <a:ea typeface="Open Sans Light"/>
          <a:cs typeface="Open Sans Light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100" kern="1200" dirty="0">
          <a:solidFill>
            <a:schemeClr val="dk2"/>
          </a:solidFill>
          <a:highlight>
            <a:srgbClr val="FFFFFF"/>
          </a:highlight>
          <a:latin typeface="Open Sans Light"/>
          <a:ea typeface="Open Sans Light"/>
          <a:cs typeface="Open Sans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ckland.ac.nz/en/about-us/about-the-university/policy-hub/research-innovation/conduct/open-access-policy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esearch-hub.auckland.ac.nz/guide-to-managing-research-data/ethics-integrity-and-compliance/research-data-classificatio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uth.wilson@auckland.ac.n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A086D07D-B0DA-FD21-71B8-19799197D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901" y="1987369"/>
            <a:ext cx="11143799" cy="2952931"/>
          </a:xfrm>
        </p:spPr>
        <p:txBody>
          <a:bodyPr>
            <a:noAutofit/>
          </a:bodyPr>
          <a:lstStyle/>
          <a:p>
            <a:r>
              <a:rPr lang="en-NZ" sz="7200" b="0" dirty="0">
                <a:solidFill>
                  <a:srgbClr val="2F528F"/>
                </a:solidFill>
                <a:latin typeface="+mj-lt"/>
                <a:ea typeface="Verdana"/>
                <a:cs typeface="+mn-cs"/>
              </a:rPr>
              <a:t>Research Data Management, Persistent Identifiers &amp; ORCID at Waipapa Taumata Rau</a:t>
            </a:r>
          </a:p>
        </p:txBody>
      </p:sp>
      <p:pic>
        <p:nvPicPr>
          <p:cNvPr id="3" name="Google Shape;25;p25">
            <a:extLst>
              <a:ext uri="{FF2B5EF4-FFF2-40B4-BE49-F238E27FC236}">
                <a16:creationId xmlns:a16="http://schemas.microsoft.com/office/drawing/2014/main" id="{4123C74E-6C7B-E90D-5E1E-107F5B6DDF1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53642" y="614079"/>
            <a:ext cx="2218368" cy="749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521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678D-9EBF-400D-8C26-31B729ED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625DC-6878-4143-8A32-75F553B1D1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Integrated Framework for Research Data Management (RDM) </a:t>
            </a:r>
          </a:p>
          <a:p>
            <a:pPr lvl="1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Origins, stock take and recommendations</a:t>
            </a:r>
          </a:p>
          <a:p>
            <a:pPr lvl="1">
              <a:spcAft>
                <a:spcPts val="6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RDM Programme (2022-2024) Initiatives </a:t>
            </a:r>
          </a:p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Persistent Identifiers (PIDs) initiative </a:t>
            </a:r>
          </a:p>
          <a:p>
            <a:pPr lvl="1">
              <a:spcAft>
                <a:spcPts val="6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Overview and priorities </a:t>
            </a:r>
          </a:p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ORCID implementation </a:t>
            </a:r>
          </a:p>
          <a:p>
            <a:pPr lvl="1"/>
            <a:r>
              <a:rPr lang="en-NZ" sz="2400" dirty="0"/>
              <a:t>Current metrics </a:t>
            </a:r>
          </a:p>
          <a:p>
            <a:pPr lvl="1"/>
            <a:r>
              <a:rPr lang="en-NZ" sz="2400" dirty="0"/>
              <a:t>Existing and planned activity</a:t>
            </a:r>
          </a:p>
          <a:p>
            <a:pPr marL="761981" lvl="1" indent="0">
              <a:buNone/>
            </a:pPr>
            <a:endParaRPr lang="en-NZ" sz="2400" dirty="0"/>
          </a:p>
          <a:p>
            <a:pPr lvl="1"/>
            <a:endParaRPr lang="en-NZ" sz="2400" dirty="0"/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52951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EA28D74-5E17-63EB-D0A4-8D221A871E8D}"/>
              </a:ext>
            </a:extLst>
          </p:cNvPr>
          <p:cNvSpPr txBox="1">
            <a:spLocks/>
          </p:cNvSpPr>
          <p:nvPr/>
        </p:nvSpPr>
        <p:spPr>
          <a:xfrm>
            <a:off x="415600" y="593367"/>
            <a:ext cx="11260585" cy="1015626"/>
          </a:xfrm>
          <a:prstGeom prst="rect">
            <a:avLst/>
          </a:prstGeom>
        </p:spPr>
        <p:txBody>
          <a:bodyPr spcFirstLastPara="1" vert="horz" wrap="square" lIns="68575" tIns="34275" rIns="68575" bIns="34275" rtlCol="0" anchor="t" anchorCtr="0">
            <a:norm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lang="en-US" sz="4800" b="0" i="0" kern="1200">
                <a:solidFill>
                  <a:srgbClr val="2F52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GB" dirty="0">
                <a:latin typeface="Open Sans"/>
                <a:ea typeface="Open Sans"/>
                <a:cs typeface="Open Sans"/>
              </a:rPr>
              <a:t>RDM Project – background and aims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A1E9D22-F14E-F3AE-1E66-68F80C582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15" y="1547447"/>
            <a:ext cx="10325100" cy="428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0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0F96-3DF6-37E2-E6F3-4A4B71202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Open Sans"/>
                <a:ea typeface="Open Sans"/>
                <a:cs typeface="Open Sans"/>
              </a:rPr>
              <a:t>Improving RDM capability maturity</a:t>
            </a:r>
            <a:endParaRPr lang="en-US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053262-271A-458A-6C96-63C672E85509}"/>
              </a:ext>
            </a:extLst>
          </p:cNvPr>
          <p:cNvSpPr txBox="1"/>
          <p:nvPr/>
        </p:nvSpPr>
        <p:spPr>
          <a:xfrm>
            <a:off x="415600" y="1504997"/>
            <a:ext cx="11360800" cy="4667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700"/>
              <a:buFont typeface="Open Sans"/>
              <a:buNone/>
            </a:pPr>
            <a:r>
              <a:rPr lang="en-US" sz="1900" u="none" strike="noStrike" cap="none" dirty="0">
                <a:solidFill>
                  <a:srgbClr val="59595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Policies and resources </a:t>
            </a:r>
            <a:endParaRPr lang="en-US" sz="1900" u="none" strike="noStrike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marL="38100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en-US" sz="1900" u="none" strike="noStrike" cap="none" dirty="0">
                <a:solidFill>
                  <a:srgbClr val="59595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</a:rPr>
              <a:t>New RDM policy &amp; guidance</a:t>
            </a:r>
          </a:p>
          <a:p>
            <a:pPr marL="381000" marR="0" lvl="0" indent="-2857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  <a:tabLst/>
              <a:defRPr/>
            </a:pPr>
            <a:r>
              <a:rPr lang="en-US" sz="1900" u="none" strike="noStrike" cap="none" dirty="0">
                <a:solidFill>
                  <a:srgbClr val="595959"/>
                </a:solidFill>
                <a:uFill>
                  <a:noFill/>
                </a:u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Access Policy</a:t>
            </a:r>
            <a:endParaRPr lang="en-US" sz="1900" u="none" strike="noStrike" cap="none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 Light"/>
            </a:endParaRPr>
          </a:p>
          <a:p>
            <a:pPr marL="381000" marR="0" lvl="0" indent="-285750" algn="l" rtl="0">
              <a:lnSpc>
                <a:spcPct val="115000"/>
              </a:lnSpc>
              <a:spcAft>
                <a:spcPts val="180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en-US" sz="1900" u="none" strike="noStrike" cap="none" dirty="0">
                <a:solidFill>
                  <a:srgbClr val="666666"/>
                </a:solidFill>
                <a:uFill>
                  <a:noFill/>
                </a:u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 Code of Conduct (under review)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700"/>
              <a:buFont typeface="Open Sans"/>
              <a:buNone/>
            </a:pPr>
            <a:r>
              <a:rPr lang="en-US" sz="1900" u="none" strike="noStrike" cap="none" dirty="0">
                <a:solidFill>
                  <a:srgbClr val="59595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Researcher skills</a:t>
            </a:r>
            <a:endParaRPr lang="en-US" sz="1900" u="none" strike="noStrike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marL="431800" marR="0" lvl="0" indent="-285750" algn="l" rtl="0">
              <a:spcBef>
                <a:spcPts val="0"/>
              </a:spcBef>
              <a:spcAft>
                <a:spcPts val="180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en-US" sz="1900" u="none" strike="noStrike" cap="none" dirty="0">
                <a:solidFill>
                  <a:srgbClr val="59595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</a:rPr>
              <a:t>Ongoing skills development (including around RDM and in Māori Data Sovereignty)</a:t>
            </a:r>
            <a:endParaRPr lang="en-US" sz="1900" u="none" strike="noStrike" cap="none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700"/>
              <a:buFont typeface="Open Sans"/>
              <a:buNone/>
            </a:pPr>
            <a:r>
              <a:rPr lang="nn-NO" sz="1900" u="none" strike="noStrike" cap="none" dirty="0">
                <a:solidFill>
                  <a:srgbClr val="59595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Māori Data Sovereignty </a:t>
            </a:r>
          </a:p>
          <a:p>
            <a:pPr marL="431800" marR="0" lvl="0" indent="-285750" algn="l" rtl="0">
              <a:spcBef>
                <a:spcPts val="0"/>
              </a:spcBef>
              <a:spcAft>
                <a:spcPts val="180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nn-NO" sz="1900" u="none" strike="noStrike" cap="none" dirty="0">
                <a:solidFill>
                  <a:srgbClr val="59595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</a:rPr>
              <a:t>Poutiaki Rangahau Māori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700"/>
              <a:buFont typeface="Open Sans"/>
              <a:buNone/>
            </a:pPr>
            <a:r>
              <a:rPr lang="en-NZ" sz="1900" b="1" u="none" strike="noStrike" cap="none" dirty="0">
                <a:solidFill>
                  <a:srgbClr val="59595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RDM Programme (2022-2024)</a:t>
            </a:r>
            <a:endParaRPr lang="en-NZ" sz="1900" b="1" u="none" strike="noStrike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en-NZ" sz="1900" u="none" strike="noStrike" cap="none" dirty="0">
                <a:solidFill>
                  <a:srgbClr val="59595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</a:rPr>
              <a:t>Secure Research Environment (SRE)</a:t>
            </a: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en-NZ" sz="1900" u="none" strike="noStrike" cap="none" dirty="0">
                <a:solidFill>
                  <a:srgbClr val="59595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</a:rPr>
              <a:t>machine-actionable Data Management Plan (maDMP)</a:t>
            </a:r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595959"/>
              </a:buClr>
              <a:buSzPct val="88000"/>
              <a:buFont typeface="Arial" panose="020B0604020202020204" pitchFamily="34" charset="0"/>
              <a:buChar char="•"/>
            </a:pPr>
            <a:r>
              <a:rPr lang="en-NZ" sz="1900" b="1" u="none" strike="noStrike" cap="none" dirty="0">
                <a:solidFill>
                  <a:srgbClr val="595959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Open Sans Light"/>
              </a:rPr>
              <a:t>Persistent Identifiers (PIDs) - connected ecosystem </a:t>
            </a:r>
          </a:p>
        </p:txBody>
      </p:sp>
    </p:spTree>
    <p:extLst>
      <p:ext uri="{BB962C8B-B14F-4D97-AF65-F5344CB8AC3E}">
        <p14:creationId xmlns:p14="http://schemas.microsoft.com/office/powerpoint/2010/main" val="43786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E866-3977-4407-BDA4-9E2F7DE3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PIDs initiative – priorities and benefits</a:t>
            </a:r>
            <a:endParaRPr lang="en-NZ" sz="4000" dirty="0">
              <a:latin typeface="Open Sans Light"/>
              <a:ea typeface="Open Sans"/>
              <a:cs typeface="Open San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B8A8F2-7985-4544-977B-B6F15C97F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65682"/>
              </p:ext>
            </p:extLst>
          </p:nvPr>
        </p:nvGraphicFramePr>
        <p:xfrm>
          <a:off x="555294" y="1641543"/>
          <a:ext cx="5711035" cy="4428000"/>
        </p:xfrm>
        <a:graphic>
          <a:graphicData uri="http://schemas.openxmlformats.org/drawingml/2006/table">
            <a:tbl>
              <a:tblPr bandRow="1">
                <a:noFill/>
                <a:tableStyleId>{5C22544A-7EE6-4342-B048-85BDC9FD1C3A}</a:tableStyleId>
              </a:tblPr>
              <a:tblGrid>
                <a:gridCol w="3630458">
                  <a:extLst>
                    <a:ext uri="{9D8B030D-6E8A-4147-A177-3AD203B41FA5}">
                      <a16:colId xmlns:a16="http://schemas.microsoft.com/office/drawing/2014/main" val="3196131331"/>
                    </a:ext>
                  </a:extLst>
                </a:gridCol>
                <a:gridCol w="2080577">
                  <a:extLst>
                    <a:ext uri="{9D8B030D-6E8A-4147-A177-3AD203B41FA5}">
                      <a16:colId xmlns:a16="http://schemas.microsoft.com/office/drawing/2014/main" val="361241526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NZ" sz="2000" kern="1200" dirty="0">
                          <a:solidFill>
                            <a:srgbClr val="3F3F3F"/>
                          </a:solidFill>
                          <a:latin typeface="+mj-lt"/>
                          <a:ea typeface="Roboto"/>
                          <a:cs typeface="Roboto"/>
                        </a:rPr>
                        <a:t>People</a:t>
                      </a:r>
                      <a:endParaRPr lang="en-US" sz="2000" kern="1200" noProof="0" dirty="0">
                        <a:solidFill>
                          <a:srgbClr val="3F3F3F"/>
                        </a:solidFill>
                        <a:latin typeface="+mj-lt"/>
                        <a:ea typeface="Roboto"/>
                        <a:cs typeface="Roboto"/>
                      </a:endParaRP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Z" sz="17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ORCID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08262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2000" kern="1200" dirty="0">
                          <a:solidFill>
                            <a:srgbClr val="3F3F3F"/>
                          </a:solidFill>
                          <a:latin typeface="+mj-lt"/>
                          <a:ea typeface="Roboto"/>
                          <a:cs typeface="Roboto"/>
                        </a:rPr>
                        <a:t>Organisations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7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ROR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91583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2000" kern="1200" dirty="0">
                          <a:solidFill>
                            <a:srgbClr val="3F3F3F"/>
                          </a:solidFill>
                          <a:latin typeface="+mj-lt"/>
                          <a:ea typeface="Roboto"/>
                          <a:cs typeface="Roboto"/>
                        </a:rPr>
                        <a:t>Research Outputs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7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DOI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85101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2000" kern="1200" dirty="0">
                          <a:solidFill>
                            <a:srgbClr val="3F3F3F"/>
                          </a:solidFill>
                          <a:latin typeface="+mj-lt"/>
                          <a:ea typeface="Roboto"/>
                          <a:cs typeface="Roboto"/>
                        </a:rPr>
                        <a:t>Instruments 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7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PIDINST</a:t>
                      </a:r>
                      <a:endParaRPr lang="en-NZ" sz="17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58594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2000" kern="1200" dirty="0">
                          <a:solidFill>
                            <a:srgbClr val="3F3F3F"/>
                          </a:solidFill>
                          <a:latin typeface="+mj-lt"/>
                          <a:ea typeface="Roboto"/>
                          <a:cs typeface="Roboto"/>
                        </a:rPr>
                        <a:t>Research projects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NZ" sz="17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RAiD</a:t>
                      </a:r>
                    </a:p>
                  </a:txBody>
                  <a:tcPr marL="148061" marR="111046" marT="74031" marB="7403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3138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C02CF2A-C500-4AB1-84FD-D4FC703FD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606" y="1694005"/>
            <a:ext cx="764931" cy="764931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DFB78D5-9538-440D-97BE-739A1F5B6B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79901" y="4450929"/>
            <a:ext cx="764933" cy="662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7014BD-814B-448F-A253-85B644476D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2697" y="2654901"/>
            <a:ext cx="920071" cy="6620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9A8595-D7CD-4A2F-9CE2-A9E1A31B3A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2499" y="3490032"/>
            <a:ext cx="764932" cy="7649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9DD9A2-A605-4B77-8909-919C0E68BA4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01965" y="5366122"/>
            <a:ext cx="920803" cy="51024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496B91E-783C-48E5-9C84-3745AC5997B5}"/>
              </a:ext>
            </a:extLst>
          </p:cNvPr>
          <p:cNvSpPr/>
          <p:nvPr/>
        </p:nvSpPr>
        <p:spPr>
          <a:xfrm>
            <a:off x="6644715" y="1920991"/>
            <a:ext cx="5289176" cy="466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97" algn="ctr" fontAlgn="base">
              <a:spcAft>
                <a:spcPts val="1800"/>
              </a:spcAft>
              <a:buSzPts val="21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Disambiguate </a:t>
            </a:r>
          </a:p>
          <a:p>
            <a:pPr marL="126997" algn="ctr" fontAlgn="base">
              <a:spcAft>
                <a:spcPts val="1800"/>
              </a:spcAft>
              <a:buSzPts val="21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Maintain accurate affiliations</a:t>
            </a:r>
          </a:p>
          <a:p>
            <a:pPr marL="126997" algn="ctr" fontAlgn="base">
              <a:spcAft>
                <a:spcPts val="1800"/>
              </a:spcAft>
              <a:buSzPts val="21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Enhance discoverability </a:t>
            </a:r>
          </a:p>
          <a:p>
            <a:pPr marL="126997" algn="ctr" fontAlgn="base">
              <a:spcAft>
                <a:spcPts val="1800"/>
              </a:spcAft>
              <a:buSzPts val="21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Reduce data entry</a:t>
            </a:r>
          </a:p>
          <a:p>
            <a:pPr marL="126997" algn="ctr" fontAlgn="base">
              <a:spcAft>
                <a:spcPts val="1800"/>
              </a:spcAft>
              <a:buSzPts val="21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Enable FAIR data</a:t>
            </a:r>
          </a:p>
          <a:p>
            <a:pPr marL="126997" algn="ctr" fontAlgn="base">
              <a:spcAft>
                <a:spcPts val="1800"/>
              </a:spcAft>
              <a:buSzPts val="21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Increased trust</a:t>
            </a:r>
          </a:p>
          <a:p>
            <a:pPr marL="126997" algn="ctr" fontAlgn="base">
              <a:spcBef>
                <a:spcPts val="1067"/>
              </a:spcBef>
              <a:buSzPts val="21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FF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6997" algn="ctr" fontAlgn="base">
              <a:spcBef>
                <a:spcPts val="1067"/>
              </a:spcBef>
              <a:buSzPts val="2100"/>
            </a:pPr>
            <a:endParaRPr lang="en-US" sz="21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079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AB507-9ECF-DD45-5D25-9A669973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latin typeface="Open Sans"/>
                <a:ea typeface="Open Sans"/>
                <a:cs typeface="Open Sans"/>
              </a:rPr>
              <a:t>PIDs initiative - approach</a:t>
            </a:r>
            <a:endParaRPr lang="en-US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F9BAB789-0F32-4A72-B9FD-8C4A2D73C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6055227" cy="4850720"/>
          </a:xfrm>
        </p:spPr>
        <p:txBody>
          <a:bodyPr>
            <a:normAutofit/>
          </a:bodyPr>
          <a:lstStyle/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Embed Phase 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Increase awareness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Promote benefits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Clear processes to create and use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Support and guidance on usage</a:t>
            </a:r>
          </a:p>
          <a:p>
            <a:pPr lvl="1"/>
            <a:endParaRPr lang="en-NZ" sz="2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Connect Phase </a:t>
            </a:r>
          </a:p>
          <a:p>
            <a:pPr marL="712788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Introduce RAiD</a:t>
            </a:r>
          </a:p>
          <a:p>
            <a:pPr marL="712788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Community priorities </a:t>
            </a:r>
          </a:p>
          <a:p>
            <a:pPr marL="712788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Design first interconnections 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9FE400-B5E3-731A-4699-F13137F19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053" y="1927693"/>
            <a:ext cx="5817347" cy="370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27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AB507-9ECF-DD45-5D25-9A669973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latin typeface="Open Sans"/>
                <a:ea typeface="Open Sans"/>
                <a:cs typeface="Open Sans"/>
              </a:rPr>
              <a:t>ORCID implementation </a:t>
            </a:r>
            <a:endParaRPr lang="en-US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F9BAB789-0F32-4A72-B9FD-8C4A2D73C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068188" cy="4420414"/>
          </a:xfrm>
        </p:spPr>
        <p:txBody>
          <a:bodyPr>
            <a:normAutofit/>
          </a:bodyPr>
          <a:lstStyle/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Current metrics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10,400 public academic and doctoral candidate profiles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27% academics and 22% PhD – attached to Research Outputs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21% academics and 28% PhD – attached to NZ ORCID Hub</a:t>
            </a:r>
          </a:p>
          <a:p>
            <a:pPr marL="761981" lvl="1" indent="0">
              <a:buNone/>
            </a:pPr>
            <a:endParaRPr lang="en-NZ" sz="2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Existing activities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Guidance for doctoral students to create iD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Guidance for academics to create iD and connect record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Doctoral Induction Workshop</a:t>
            </a:r>
          </a:p>
          <a:p>
            <a:pPr marL="631825" lvl="1" indent="-455613"/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Raising your Research Profile Workshop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3E43CD-C317-A9B8-050B-5BE0B8D133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8095" y="2577261"/>
            <a:ext cx="1703478" cy="170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31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AB507-9ECF-DD45-5D25-9A669973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latin typeface="Open Sans"/>
                <a:ea typeface="Open Sans"/>
                <a:cs typeface="Open Sans"/>
              </a:rPr>
              <a:t>ORCID uptake and benefits  </a:t>
            </a:r>
            <a:endParaRPr lang="en-US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F9BAB789-0F32-4A72-B9FD-8C4A2D73C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068188" cy="4420414"/>
          </a:xfrm>
        </p:spPr>
        <p:txBody>
          <a:bodyPr>
            <a:normAutofit lnSpcReduction="10000"/>
          </a:bodyPr>
          <a:lstStyle/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Propose uptake activities </a:t>
            </a:r>
          </a:p>
          <a:p>
            <a:pPr marL="712788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Staff and student onboarding processes </a:t>
            </a:r>
          </a:p>
          <a:p>
            <a:pPr marL="712788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New staff inductions </a:t>
            </a:r>
          </a:p>
          <a:p>
            <a:pPr marL="712788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Institutional signatures </a:t>
            </a:r>
          </a:p>
          <a:p>
            <a:pPr marL="712788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Annual revitalisation days</a:t>
            </a:r>
          </a:p>
          <a:p>
            <a:pPr marL="712788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Targeted communications</a:t>
            </a:r>
          </a:p>
          <a:p>
            <a:pPr marL="712788" lvl="1" indent="-455613"/>
            <a:endParaRPr lang="en-US" dirty="0"/>
          </a:p>
          <a:p>
            <a:pPr marL="126997" indent="0">
              <a:buNone/>
            </a:pPr>
            <a:r>
              <a:rPr lang="en-NZ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Proposed development activities</a:t>
            </a:r>
          </a:p>
          <a:p>
            <a:pPr marL="631825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Up-to-date ORCID records</a:t>
            </a:r>
          </a:p>
          <a:p>
            <a:pPr marL="631825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Up-to-date Research Output profiles</a:t>
            </a:r>
          </a:p>
          <a:p>
            <a:pPr marL="631825" lvl="1" indent="-455613">
              <a:spcAft>
                <a:spcPts val="100"/>
              </a:spcAft>
            </a:pPr>
            <a:r>
              <a:rPr lang="en-NZ" sz="24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Reduced data entry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3399E2-F356-27BD-9DDB-28E328F45C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8095" y="2577261"/>
            <a:ext cx="1703478" cy="170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5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493A31E-6992-F920-D1D7-626DBC37A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NZ" dirty="0"/>
              <a:t>Questions?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00E16C6-B21D-BA7B-B5E4-88C4A44767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8136" y="2760313"/>
            <a:ext cx="7293864" cy="19626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US" sz="2000" b="1" i="0" u="none" strike="noStrike" dirty="0">
                <a:solidFill>
                  <a:srgbClr val="595959"/>
                </a:solidFill>
                <a:effectLst/>
              </a:rPr>
              <a:t>Contact: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fontAlgn="base"/>
            <a:r>
              <a:rPr lang="en-US" sz="2000" b="0" i="0" u="none" strike="noStrike" dirty="0">
                <a:solidFill>
                  <a:srgbClr val="595959"/>
                </a:solidFill>
                <a:effectLst/>
              </a:rPr>
              <a:t>Ruth Wilson - Engagement Specialist </a:t>
            </a:r>
            <a:r>
              <a:rPr lang="en-US" sz="2000" b="0" i="0" dirty="0">
                <a:solidFill>
                  <a:srgbClr val="000000"/>
                </a:solidFill>
                <a:effectLst/>
                <a:hlinkClick r:id="rId3"/>
              </a:rPr>
              <a:t>ruth.wilson@auckland.ac.nz</a:t>
            </a:r>
            <a:r>
              <a:rPr lang="en-US" sz="2000" dirty="0">
                <a:solidFill>
                  <a:srgbClr val="595959"/>
                </a:solidFill>
              </a:rPr>
              <a:t> </a:t>
            </a:r>
          </a:p>
          <a:p>
            <a:pPr marL="0" indent="0" fontAlgn="base">
              <a:buNone/>
            </a:pP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C60DE441-955A-8624-C199-8BB192145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370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420121"/>
      </p:ext>
    </p:extLst>
  </p:cSld>
  <p:clrMapOvr>
    <a:masterClrMapping/>
  </p:clrMapOvr>
</p:sld>
</file>

<file path=ppt/theme/theme1.xml><?xml version="1.0" encoding="utf-8"?>
<a:theme xmlns:a="http://schemas.openxmlformats.org/drawingml/2006/main" name="PIDs Ma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DM Template.potx" id="{4821ACF8-91D5-4C1F-AC24-B3B98AA37BD0}" vid="{81D34374-8A98-40DA-8E08-4B63C668A9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1C5447185567458BC2BAD9DCFDF4D2" ma:contentTypeVersion="15" ma:contentTypeDescription="Create a new document." ma:contentTypeScope="" ma:versionID="edac1105ee2bc23e31845ab9540149f6">
  <xsd:schema xmlns:xsd="http://www.w3.org/2001/XMLSchema" xmlns:xs="http://www.w3.org/2001/XMLSchema" xmlns:p="http://schemas.microsoft.com/office/2006/metadata/properties" xmlns:ns3="8e41ce39-f9dc-4af8-b1da-5adccecc078f" xmlns:ns4="cf98c0a0-fcc0-4e02-943b-bacb9a4c248c" targetNamespace="http://schemas.microsoft.com/office/2006/metadata/properties" ma:root="true" ma:fieldsID="da8b3831dbd9cbf74d2225541d7a9be9" ns3:_="" ns4:_="">
    <xsd:import namespace="8e41ce39-f9dc-4af8-b1da-5adccecc078f"/>
    <xsd:import namespace="cf98c0a0-fcc0-4e02-943b-bacb9a4c24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1ce39-f9dc-4af8-b1da-5adccecc07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98c0a0-fcc0-4e02-943b-bacb9a4c24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e41ce39-f9dc-4af8-b1da-5adccecc078f" xsi:nil="true"/>
  </documentManagement>
</p:properties>
</file>

<file path=customXml/itemProps1.xml><?xml version="1.0" encoding="utf-8"?>
<ds:datastoreItem xmlns:ds="http://schemas.openxmlformats.org/officeDocument/2006/customXml" ds:itemID="{460FCF15-2F7E-4D4C-8179-6F729E8026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7636A5-7439-48D4-8C17-5C8163381D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41ce39-f9dc-4af8-b1da-5adccecc078f"/>
    <ds:schemaRef ds:uri="cf98c0a0-fcc0-4e02-943b-bacb9a4c2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20FAE5-0898-47C3-90C8-C7CED2EE5EE6}">
  <ds:schemaRefs>
    <ds:schemaRef ds:uri="http://purl.org/dc/elements/1.1/"/>
    <ds:schemaRef ds:uri="cf98c0a0-fcc0-4e02-943b-bacb9a4c248c"/>
    <ds:schemaRef ds:uri="http://purl.org/dc/dcmitype/"/>
    <ds:schemaRef ds:uri="8e41ce39-f9dc-4af8-b1da-5adccecc078f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d1b36e95-0d50-42e9-958f-b63fa906beaa}" enabled="0" method="" siteId="{d1b36e95-0d50-42e9-958f-b63fa906bea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4000</TotalTime>
  <Words>1130</Words>
  <Application>Microsoft Office PowerPoint</Application>
  <PresentationFormat>Widescreen</PresentationFormat>
  <Paragraphs>142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Open Sans Light</vt:lpstr>
      <vt:lpstr>Verdana</vt:lpstr>
      <vt:lpstr>PIDs Master</vt:lpstr>
      <vt:lpstr>Research Data Management, Persistent Identifiers &amp; ORCID at Waipapa Taumata Rau</vt:lpstr>
      <vt:lpstr>Overview</vt:lpstr>
      <vt:lpstr>PowerPoint Presentation</vt:lpstr>
      <vt:lpstr>Improving RDM capability maturity</vt:lpstr>
      <vt:lpstr>PIDs initiative – priorities and benefits</vt:lpstr>
      <vt:lpstr>PIDs initiative - approach</vt:lpstr>
      <vt:lpstr>ORCID implementation </vt:lpstr>
      <vt:lpstr>ORCID uptake and benefits  </vt:lpstr>
      <vt:lpstr>Questions?</vt:lpstr>
    </vt:vector>
  </TitlesOfParts>
  <Company>The 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 Programme Initiatives</dc:title>
  <dc:creator>Simon Esling</dc:creator>
  <cp:lastModifiedBy>Alex Freemantle</cp:lastModifiedBy>
  <cp:revision>7</cp:revision>
  <cp:lastPrinted>2023-10-03T21:48:24Z</cp:lastPrinted>
  <dcterms:created xsi:type="dcterms:W3CDTF">2023-02-21T04:26:48Z</dcterms:created>
  <dcterms:modified xsi:type="dcterms:W3CDTF">2023-10-12T22:40:03Z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0x010100991C5447185567458BC2BAD9DCFDF4D2</vt:lpwstr>
  </property>
  <property fmtid="{D5CDD505-2E9C-101B-9397-08002B2CF9AE}" pid="3" name="MediaServiceImageTags">
    <vt:lpwstr/>
  </property>
</Properties>
</file>