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1">
          <p15:clr>
            <a:srgbClr val="A4A3A4"/>
          </p15:clr>
        </p15:guide>
        <p15:guide id="2" pos="4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C7"/>
    <a:srgbClr val="00467F"/>
    <a:srgbClr val="04346C"/>
    <a:srgbClr val="002C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4021"/>
        <p:guide pos="4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2174E-94A8-894B-B55B-E3D1B123F7BC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EBF85-1479-E349-9262-1B6F0600C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553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C2B82-52D7-564A-9414-F61912D3DAD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170D6-42E6-3B4C-BC2C-154007EE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494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Opening Slide">
    <p:bg>
      <p:bgPr>
        <a:solidFill>
          <a:srgbClr val="0046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>
          <a:xfrm>
            <a:off x="677866" y="2289389"/>
            <a:ext cx="8027984" cy="836561"/>
          </a:xfrm>
          <a:prstGeom prst="rect">
            <a:avLst/>
          </a:prstGeom>
        </p:spPr>
        <p:txBody>
          <a:bodyPr vert="horz"/>
          <a:lstStyle>
            <a:lvl1pPr algn="l">
              <a:defRPr sz="4000" b="1" i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AU" dirty="0" smtClean="0"/>
              <a:t>Headline (Verdana Bold)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3" y="3135012"/>
            <a:ext cx="8027987" cy="105660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4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AU" dirty="0" smtClean="0"/>
              <a:t>Subheading (Verdana Regular)</a:t>
            </a:r>
          </a:p>
        </p:txBody>
      </p:sp>
      <p:pic>
        <p:nvPicPr>
          <p:cNvPr id="26" name="Picture 25" descr="UOA-LR-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851" y="427038"/>
            <a:ext cx="3095999" cy="102341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>
          <a:xfrm>
            <a:off x="5902036" y="5941535"/>
            <a:ext cx="2803814" cy="441802"/>
          </a:xfrm>
          <a:prstGeom prst="rect">
            <a:avLst/>
          </a:prstGeom>
        </p:spPr>
        <p:txBody>
          <a:bodyPr/>
          <a:lstStyle>
            <a:lvl1pPr algn="r"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fld id="{43DC56B5-A700-544C-8720-C289028A981D}" type="datetime2">
              <a:rPr lang="en-NZ" smtClean="0"/>
              <a:pPr/>
              <a:t>Wednesday, 4 October 2017</a:t>
            </a:fld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 userDrawn="1"/>
        </p:nvSpPr>
        <p:spPr>
          <a:xfrm>
            <a:off x="677866" y="5944521"/>
            <a:ext cx="4157176" cy="49819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400" b="0" i="0" kern="120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NZ" sz="1600" b="1" dirty="0" smtClean="0"/>
              <a:t>Libraries and Learning Services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179779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23486" y="1901360"/>
            <a:ext cx="8097999" cy="4392561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sz="1700" baseline="0">
                <a:latin typeface="Verdana"/>
              </a:defRPr>
            </a:lvl1pPr>
          </a:lstStyle>
          <a:p>
            <a:pPr lvl="0"/>
            <a:r>
              <a:rPr lang="en-AU" dirty="0" smtClean="0"/>
              <a:t>Text (Verdana Regular)</a:t>
            </a:r>
          </a:p>
          <a:p>
            <a:pPr lvl="0"/>
            <a:r>
              <a:rPr lang="en-AU" dirty="0" smtClean="0"/>
              <a:t>et </a:t>
            </a:r>
            <a:r>
              <a:rPr lang="en-AU" dirty="0" err="1" smtClean="0"/>
              <a:t>velicibus</a:t>
            </a:r>
            <a:r>
              <a:rPr lang="en-AU" dirty="0" smtClean="0"/>
              <a:t> el et </a:t>
            </a:r>
            <a:r>
              <a:rPr lang="en-AU" dirty="0" err="1" smtClean="0"/>
              <a:t>magnatet</a:t>
            </a:r>
            <a:r>
              <a:rPr lang="en-AU" dirty="0" smtClean="0"/>
              <a:t> am, </a:t>
            </a:r>
            <a:r>
              <a:rPr lang="en-AU" dirty="0" err="1" smtClean="0"/>
              <a:t>laborru</a:t>
            </a:r>
            <a:r>
              <a:rPr lang="en-AU" dirty="0" smtClean="0"/>
              <a:t> </a:t>
            </a:r>
            <a:r>
              <a:rPr lang="en-AU" dirty="0" err="1" smtClean="0"/>
              <a:t>mendips</a:t>
            </a:r>
            <a:r>
              <a:rPr lang="en-AU" dirty="0" smtClean="0"/>
              <a:t> </a:t>
            </a:r>
            <a:r>
              <a:rPr lang="en-AU" dirty="0" err="1" smtClean="0"/>
              <a:t>apieni</a:t>
            </a:r>
            <a:r>
              <a:rPr lang="en-AU" dirty="0" smtClean="0"/>
              <a:t> </a:t>
            </a:r>
            <a:r>
              <a:rPr lang="en-AU" dirty="0" err="1" smtClean="0"/>
              <a:t>omnimporibus</a:t>
            </a:r>
            <a:r>
              <a:rPr lang="en-AU" dirty="0" smtClean="0"/>
              <a:t> et </a:t>
            </a:r>
            <a:r>
              <a:rPr lang="en-AU" dirty="0" err="1" smtClean="0"/>
              <a:t>perepellut</a:t>
            </a:r>
            <a:r>
              <a:rPr lang="en-AU" dirty="0" smtClean="0"/>
              <a:t> </a:t>
            </a:r>
            <a:r>
              <a:rPr lang="en-AU" dirty="0" err="1" smtClean="0"/>
              <a:t>adis</a:t>
            </a:r>
            <a:r>
              <a:rPr lang="en-AU" dirty="0" smtClean="0"/>
              <a:t> </a:t>
            </a:r>
            <a:r>
              <a:rPr lang="en-AU" dirty="0" err="1" smtClean="0"/>
              <a:t>sequi</a:t>
            </a:r>
            <a:r>
              <a:rPr lang="en-AU" dirty="0" smtClean="0"/>
              <a:t> </a:t>
            </a:r>
            <a:r>
              <a:rPr lang="en-AU" dirty="0" err="1" smtClean="0"/>
              <a:t>cus</a:t>
            </a:r>
            <a:r>
              <a:rPr lang="en-AU" dirty="0" smtClean="0"/>
              <a:t> et </a:t>
            </a:r>
            <a:r>
              <a:rPr lang="en-AU" dirty="0" err="1" smtClean="0"/>
              <a:t>aliquid</a:t>
            </a:r>
            <a:r>
              <a:rPr lang="en-AU" dirty="0" smtClean="0"/>
              <a:t> </a:t>
            </a:r>
            <a:r>
              <a:rPr lang="en-AU" dirty="0" err="1" smtClean="0"/>
              <a:t>molorere</a:t>
            </a:r>
            <a:r>
              <a:rPr lang="en-AU" dirty="0" smtClean="0"/>
              <a:t>, </a:t>
            </a:r>
            <a:r>
              <a:rPr lang="en-AU" dirty="0" err="1" smtClean="0"/>
              <a:t>cullaut</a:t>
            </a:r>
            <a:r>
              <a:rPr lang="en-AU" dirty="0" smtClean="0"/>
              <a:t> </a:t>
            </a:r>
            <a:r>
              <a:rPr lang="en-AU" dirty="0" err="1" smtClean="0"/>
              <a:t>adion</a:t>
            </a:r>
            <a:r>
              <a:rPr lang="en-AU" dirty="0" smtClean="0"/>
              <a:t> </a:t>
            </a:r>
            <a:r>
              <a:rPr lang="en-AU" dirty="0" err="1" smtClean="0"/>
              <a:t>est</a:t>
            </a:r>
            <a:r>
              <a:rPr lang="en-AU" dirty="0" smtClean="0"/>
              <a:t> </a:t>
            </a:r>
            <a:r>
              <a:rPr lang="en-AU" dirty="0" err="1" smtClean="0"/>
              <a:t>magnimp</a:t>
            </a:r>
            <a:r>
              <a:rPr lang="en-AU" dirty="0" smtClean="0"/>
              <a:t> </a:t>
            </a:r>
            <a:r>
              <a:rPr lang="en-AU" dirty="0" err="1" smtClean="0"/>
              <a:t>oremporibus</a:t>
            </a:r>
            <a:r>
              <a:rPr lang="en-AU" dirty="0" smtClean="0"/>
              <a:t>, </a:t>
            </a:r>
            <a:r>
              <a:rPr lang="en-AU" dirty="0" err="1" smtClean="0"/>
              <a:t>conem</a:t>
            </a:r>
            <a:r>
              <a:rPr lang="en-AU" dirty="0" smtClean="0"/>
              <a:t> </a:t>
            </a:r>
            <a:r>
              <a:rPr lang="en-AU" dirty="0" err="1" smtClean="0"/>
              <a:t>etur</a:t>
            </a:r>
            <a:r>
              <a:rPr lang="en-AU" dirty="0" smtClean="0"/>
              <a:t> </a:t>
            </a:r>
            <a:r>
              <a:rPr lang="en-AU" dirty="0" err="1" smtClean="0"/>
              <a:t>Adit</a:t>
            </a:r>
            <a:r>
              <a:rPr lang="en-AU" dirty="0" smtClean="0"/>
              <a:t> </a:t>
            </a:r>
            <a:r>
              <a:rPr lang="en-AU" dirty="0" err="1" smtClean="0"/>
              <a:t>eatas</a:t>
            </a:r>
            <a:r>
              <a:rPr lang="en-AU" dirty="0" smtClean="0"/>
              <a:t> re </a:t>
            </a:r>
            <a:r>
              <a:rPr lang="en-AU" dirty="0" err="1" smtClean="0"/>
              <a:t>nectoruntevelictatem</a:t>
            </a:r>
            <a:r>
              <a:rPr lang="en-AU" dirty="0" smtClean="0"/>
              <a:t> </a:t>
            </a:r>
            <a:r>
              <a:rPr lang="en-AU" dirty="0" err="1" smtClean="0"/>
              <a:t>quaeperum</a:t>
            </a:r>
            <a:endParaRPr lang="en-AU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523487" y="268883"/>
            <a:ext cx="6186072" cy="1393662"/>
          </a:xfrm>
          <a:prstGeom prst="rect">
            <a:avLst/>
          </a:prstGeom>
        </p:spPr>
        <p:txBody>
          <a:bodyPr vert="horz"/>
          <a:lstStyle>
            <a:lvl1pPr algn="l">
              <a:defRPr sz="4400" b="1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r>
              <a:rPr lang="en-AU" sz="3600" dirty="0" smtClean="0">
                <a:solidFill>
                  <a:srgbClr val="009AC7"/>
                </a:solidFill>
              </a:rPr>
              <a:t>Heading (Verdana Bold)</a:t>
            </a:r>
            <a:endParaRPr lang="en-US" sz="3600" dirty="0">
              <a:solidFill>
                <a:srgbClr val="009AC7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978755" y="6383338"/>
            <a:ext cx="642730" cy="474662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UOA-LC-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029" y="271463"/>
            <a:ext cx="1851396" cy="612000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82444" y="6500725"/>
            <a:ext cx="5082363" cy="26161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NZ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Libraries</a:t>
            </a:r>
            <a:r>
              <a:rPr lang="en-NZ" sz="1100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Learning Services</a:t>
            </a:r>
            <a:endParaRPr lang="en-NZ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03979" y="6431899"/>
            <a:ext cx="8310685" cy="0"/>
          </a:xfrm>
          <a:prstGeom prst="line">
            <a:avLst/>
          </a:prstGeom>
          <a:ln w="9525">
            <a:solidFill>
              <a:srgbClr val="009A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272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23486" y="1901360"/>
            <a:ext cx="5010415" cy="4392561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sz="1700" baseline="0">
                <a:latin typeface="Verdana"/>
              </a:defRPr>
            </a:lvl1pPr>
          </a:lstStyle>
          <a:p>
            <a:pPr lvl="0"/>
            <a:r>
              <a:rPr lang="en-AU" dirty="0" smtClean="0"/>
              <a:t>Text (Verdana Regular)</a:t>
            </a:r>
          </a:p>
          <a:p>
            <a:pPr lvl="0"/>
            <a:r>
              <a:rPr lang="en-AU" dirty="0" smtClean="0"/>
              <a:t>et </a:t>
            </a:r>
            <a:r>
              <a:rPr lang="en-AU" dirty="0" err="1" smtClean="0"/>
              <a:t>velicibus</a:t>
            </a:r>
            <a:r>
              <a:rPr lang="en-AU" dirty="0" smtClean="0"/>
              <a:t> el et </a:t>
            </a:r>
            <a:r>
              <a:rPr lang="en-AU" dirty="0" err="1" smtClean="0"/>
              <a:t>magnatet</a:t>
            </a:r>
            <a:r>
              <a:rPr lang="en-AU" dirty="0" smtClean="0"/>
              <a:t> am, </a:t>
            </a:r>
            <a:r>
              <a:rPr lang="en-AU" dirty="0" err="1" smtClean="0"/>
              <a:t>laborru</a:t>
            </a:r>
            <a:r>
              <a:rPr lang="en-AU" dirty="0" smtClean="0"/>
              <a:t> </a:t>
            </a:r>
            <a:r>
              <a:rPr lang="en-AU" dirty="0" err="1" smtClean="0"/>
              <a:t>mendips</a:t>
            </a:r>
            <a:r>
              <a:rPr lang="en-AU" dirty="0" smtClean="0"/>
              <a:t> </a:t>
            </a:r>
            <a:r>
              <a:rPr lang="en-AU" dirty="0" err="1" smtClean="0"/>
              <a:t>apieni</a:t>
            </a:r>
            <a:r>
              <a:rPr lang="en-AU" dirty="0" smtClean="0"/>
              <a:t> </a:t>
            </a:r>
            <a:r>
              <a:rPr lang="en-AU" dirty="0" err="1" smtClean="0"/>
              <a:t>omnimporibus</a:t>
            </a:r>
            <a:r>
              <a:rPr lang="en-AU" dirty="0" smtClean="0"/>
              <a:t> et </a:t>
            </a:r>
            <a:r>
              <a:rPr lang="en-AU" dirty="0" err="1" smtClean="0"/>
              <a:t>perepellut</a:t>
            </a:r>
            <a:r>
              <a:rPr lang="en-AU" dirty="0" smtClean="0"/>
              <a:t> </a:t>
            </a:r>
            <a:r>
              <a:rPr lang="en-AU" dirty="0" err="1" smtClean="0"/>
              <a:t>adis</a:t>
            </a:r>
            <a:r>
              <a:rPr lang="en-AU" dirty="0" smtClean="0"/>
              <a:t> </a:t>
            </a:r>
            <a:r>
              <a:rPr lang="en-AU" dirty="0" err="1" smtClean="0"/>
              <a:t>sequi</a:t>
            </a:r>
            <a:r>
              <a:rPr lang="en-AU" dirty="0" smtClean="0"/>
              <a:t> </a:t>
            </a:r>
            <a:r>
              <a:rPr lang="en-AU" dirty="0" err="1" smtClean="0"/>
              <a:t>cus</a:t>
            </a:r>
            <a:r>
              <a:rPr lang="en-AU" dirty="0" smtClean="0"/>
              <a:t> et </a:t>
            </a:r>
            <a:r>
              <a:rPr lang="en-AU" dirty="0" err="1" smtClean="0"/>
              <a:t>aliquid</a:t>
            </a:r>
            <a:r>
              <a:rPr lang="en-AU" dirty="0" smtClean="0"/>
              <a:t> </a:t>
            </a:r>
            <a:r>
              <a:rPr lang="en-AU" dirty="0" err="1" smtClean="0"/>
              <a:t>molorere</a:t>
            </a:r>
            <a:r>
              <a:rPr lang="en-AU" dirty="0" smtClean="0"/>
              <a:t>, </a:t>
            </a:r>
            <a:r>
              <a:rPr lang="en-AU" dirty="0" err="1" smtClean="0"/>
              <a:t>cullaut</a:t>
            </a:r>
            <a:r>
              <a:rPr lang="en-AU" dirty="0" smtClean="0"/>
              <a:t> </a:t>
            </a:r>
            <a:r>
              <a:rPr lang="en-AU" dirty="0" err="1" smtClean="0"/>
              <a:t>adion</a:t>
            </a:r>
            <a:r>
              <a:rPr lang="en-AU" dirty="0" smtClean="0"/>
              <a:t> </a:t>
            </a:r>
            <a:r>
              <a:rPr lang="en-AU" dirty="0" err="1" smtClean="0"/>
              <a:t>est</a:t>
            </a:r>
            <a:r>
              <a:rPr lang="en-AU" dirty="0" smtClean="0"/>
              <a:t> </a:t>
            </a:r>
            <a:r>
              <a:rPr lang="en-AU" dirty="0" err="1" smtClean="0"/>
              <a:t>magnimp</a:t>
            </a:r>
            <a:r>
              <a:rPr lang="en-AU" dirty="0" smtClean="0"/>
              <a:t> </a:t>
            </a:r>
            <a:r>
              <a:rPr lang="en-AU" dirty="0" err="1" smtClean="0"/>
              <a:t>oremporibus</a:t>
            </a:r>
            <a:r>
              <a:rPr lang="en-AU" dirty="0" smtClean="0"/>
              <a:t>, </a:t>
            </a:r>
            <a:r>
              <a:rPr lang="en-AU" dirty="0" err="1" smtClean="0"/>
              <a:t>conem</a:t>
            </a:r>
            <a:r>
              <a:rPr lang="en-AU" dirty="0" smtClean="0"/>
              <a:t> </a:t>
            </a:r>
            <a:r>
              <a:rPr lang="en-AU" dirty="0" err="1" smtClean="0"/>
              <a:t>etur</a:t>
            </a:r>
            <a:r>
              <a:rPr lang="en-AU" dirty="0" smtClean="0"/>
              <a:t> </a:t>
            </a:r>
            <a:r>
              <a:rPr lang="en-AU" dirty="0" err="1" smtClean="0"/>
              <a:t>Adit</a:t>
            </a:r>
            <a:r>
              <a:rPr lang="en-AU" dirty="0" smtClean="0"/>
              <a:t> </a:t>
            </a:r>
            <a:r>
              <a:rPr lang="en-AU" dirty="0" err="1" smtClean="0"/>
              <a:t>eatas</a:t>
            </a:r>
            <a:r>
              <a:rPr lang="en-AU" dirty="0" smtClean="0"/>
              <a:t> re </a:t>
            </a:r>
            <a:r>
              <a:rPr lang="en-AU" dirty="0" err="1" smtClean="0"/>
              <a:t>nectoruntevelictatem</a:t>
            </a:r>
            <a:r>
              <a:rPr lang="en-AU" dirty="0" smtClean="0"/>
              <a:t> </a:t>
            </a:r>
            <a:r>
              <a:rPr lang="en-AU" dirty="0" err="1" smtClean="0"/>
              <a:t>quaeperum</a:t>
            </a:r>
            <a:endParaRPr lang="en-AU" dirty="0" smtClean="0"/>
          </a:p>
        </p:txBody>
      </p:sp>
      <p:sp>
        <p:nvSpPr>
          <p:cNvPr id="8" name="Title 8"/>
          <p:cNvSpPr>
            <a:spLocks noGrp="1"/>
          </p:cNvSpPr>
          <p:nvPr>
            <p:ph type="title" hasCustomPrompt="1"/>
          </p:nvPr>
        </p:nvSpPr>
        <p:spPr>
          <a:xfrm>
            <a:off x="523487" y="268883"/>
            <a:ext cx="5010414" cy="1393662"/>
          </a:xfrm>
          <a:prstGeom prst="rect">
            <a:avLst/>
          </a:prstGeom>
        </p:spPr>
        <p:txBody>
          <a:bodyPr vert="horz"/>
          <a:lstStyle>
            <a:lvl1pPr algn="l">
              <a:defRPr sz="4400" b="1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r>
              <a:rPr lang="en-AU" sz="3600" dirty="0" smtClean="0">
                <a:solidFill>
                  <a:srgbClr val="009AC7"/>
                </a:solidFill>
              </a:rPr>
              <a:t>Heading (Verdana Bold)</a:t>
            </a:r>
            <a:endParaRPr lang="en-US" sz="3600" dirty="0">
              <a:solidFill>
                <a:srgbClr val="009AC7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767012" y="1245262"/>
            <a:ext cx="3376987" cy="50486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pic>
        <p:nvPicPr>
          <p:cNvPr id="11" name="Picture 10" descr="UOA-LC-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029" y="271463"/>
            <a:ext cx="1851396" cy="612000"/>
          </a:xfrm>
          <a:prstGeom prst="rect">
            <a:avLst/>
          </a:prstGeom>
        </p:spPr>
      </p:pic>
      <p:sp>
        <p:nvSpPr>
          <p:cNvPr id="1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978755" y="6383338"/>
            <a:ext cx="642730" cy="474662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82444" y="6500725"/>
            <a:ext cx="5082363" cy="26161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NZ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Libraries</a:t>
            </a:r>
            <a:r>
              <a:rPr lang="en-NZ" sz="1100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Learning Services</a:t>
            </a:r>
            <a:endParaRPr lang="en-NZ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3979" y="6431899"/>
            <a:ext cx="8310685" cy="0"/>
          </a:xfrm>
          <a:prstGeom prst="line">
            <a:avLst/>
          </a:prstGeom>
          <a:ln w="9525">
            <a:solidFill>
              <a:srgbClr val="009A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343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B Text and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767013" y="1245262"/>
            <a:ext cx="3096000" cy="293485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767013" y="4381995"/>
            <a:ext cx="1439998" cy="19119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423015" y="4381994"/>
            <a:ext cx="1439998" cy="19119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23486" y="1901360"/>
            <a:ext cx="4951039" cy="4392561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sz="1700" baseline="0">
                <a:latin typeface="Verdana"/>
              </a:defRPr>
            </a:lvl1pPr>
          </a:lstStyle>
          <a:p>
            <a:pPr lvl="0"/>
            <a:r>
              <a:rPr lang="en-AU" dirty="0" smtClean="0"/>
              <a:t>Text (Verdana Regular)</a:t>
            </a:r>
          </a:p>
          <a:p>
            <a:pPr lvl="0"/>
            <a:r>
              <a:rPr lang="en-AU" dirty="0" smtClean="0"/>
              <a:t>et </a:t>
            </a:r>
            <a:r>
              <a:rPr lang="en-AU" dirty="0" err="1" smtClean="0"/>
              <a:t>velicibus</a:t>
            </a:r>
            <a:r>
              <a:rPr lang="en-AU" dirty="0" smtClean="0"/>
              <a:t> el et </a:t>
            </a:r>
            <a:r>
              <a:rPr lang="en-AU" dirty="0" err="1" smtClean="0"/>
              <a:t>magnatet</a:t>
            </a:r>
            <a:r>
              <a:rPr lang="en-AU" dirty="0" smtClean="0"/>
              <a:t> am, </a:t>
            </a:r>
            <a:r>
              <a:rPr lang="en-AU" dirty="0" err="1" smtClean="0"/>
              <a:t>laborru</a:t>
            </a:r>
            <a:r>
              <a:rPr lang="en-AU" dirty="0" smtClean="0"/>
              <a:t> </a:t>
            </a:r>
            <a:r>
              <a:rPr lang="en-AU" dirty="0" err="1" smtClean="0"/>
              <a:t>mendips</a:t>
            </a:r>
            <a:r>
              <a:rPr lang="en-AU" dirty="0" smtClean="0"/>
              <a:t> </a:t>
            </a:r>
            <a:r>
              <a:rPr lang="en-AU" dirty="0" err="1" smtClean="0"/>
              <a:t>apieni</a:t>
            </a:r>
            <a:r>
              <a:rPr lang="en-AU" dirty="0" smtClean="0"/>
              <a:t> </a:t>
            </a:r>
            <a:r>
              <a:rPr lang="en-AU" dirty="0" err="1" smtClean="0"/>
              <a:t>omnimporibus</a:t>
            </a:r>
            <a:r>
              <a:rPr lang="en-AU" dirty="0" smtClean="0"/>
              <a:t> et </a:t>
            </a:r>
            <a:r>
              <a:rPr lang="en-AU" dirty="0" err="1" smtClean="0"/>
              <a:t>perepellut</a:t>
            </a:r>
            <a:r>
              <a:rPr lang="en-AU" dirty="0" smtClean="0"/>
              <a:t> </a:t>
            </a:r>
            <a:r>
              <a:rPr lang="en-AU" dirty="0" err="1" smtClean="0"/>
              <a:t>adis</a:t>
            </a:r>
            <a:r>
              <a:rPr lang="en-AU" dirty="0" smtClean="0"/>
              <a:t> </a:t>
            </a:r>
            <a:r>
              <a:rPr lang="en-AU" dirty="0" err="1" smtClean="0"/>
              <a:t>sequi</a:t>
            </a:r>
            <a:r>
              <a:rPr lang="en-AU" dirty="0" smtClean="0"/>
              <a:t> </a:t>
            </a:r>
            <a:r>
              <a:rPr lang="en-AU" dirty="0" err="1" smtClean="0"/>
              <a:t>cus</a:t>
            </a:r>
            <a:r>
              <a:rPr lang="en-AU" dirty="0" smtClean="0"/>
              <a:t> et </a:t>
            </a:r>
            <a:r>
              <a:rPr lang="en-AU" dirty="0" err="1" smtClean="0"/>
              <a:t>aliquid</a:t>
            </a:r>
            <a:r>
              <a:rPr lang="en-AU" dirty="0" smtClean="0"/>
              <a:t> </a:t>
            </a:r>
            <a:r>
              <a:rPr lang="en-AU" dirty="0" err="1" smtClean="0"/>
              <a:t>molorere</a:t>
            </a:r>
            <a:r>
              <a:rPr lang="en-AU" dirty="0" smtClean="0"/>
              <a:t>, </a:t>
            </a:r>
            <a:r>
              <a:rPr lang="en-AU" dirty="0" err="1" smtClean="0"/>
              <a:t>cullaut</a:t>
            </a:r>
            <a:r>
              <a:rPr lang="en-AU" dirty="0" smtClean="0"/>
              <a:t> </a:t>
            </a:r>
            <a:r>
              <a:rPr lang="en-AU" dirty="0" err="1" smtClean="0"/>
              <a:t>adion</a:t>
            </a:r>
            <a:r>
              <a:rPr lang="en-AU" dirty="0" smtClean="0"/>
              <a:t> </a:t>
            </a:r>
            <a:r>
              <a:rPr lang="en-AU" dirty="0" err="1" smtClean="0"/>
              <a:t>est</a:t>
            </a:r>
            <a:r>
              <a:rPr lang="en-AU" dirty="0" smtClean="0"/>
              <a:t> </a:t>
            </a:r>
            <a:r>
              <a:rPr lang="en-AU" dirty="0" err="1" smtClean="0"/>
              <a:t>magnimp</a:t>
            </a:r>
            <a:r>
              <a:rPr lang="en-AU" dirty="0" smtClean="0"/>
              <a:t> </a:t>
            </a:r>
            <a:r>
              <a:rPr lang="en-AU" dirty="0" err="1" smtClean="0"/>
              <a:t>oremporibus</a:t>
            </a:r>
            <a:r>
              <a:rPr lang="en-AU" dirty="0" smtClean="0"/>
              <a:t>, </a:t>
            </a:r>
            <a:r>
              <a:rPr lang="en-AU" dirty="0" err="1" smtClean="0"/>
              <a:t>conem</a:t>
            </a:r>
            <a:r>
              <a:rPr lang="en-AU" dirty="0" smtClean="0"/>
              <a:t> </a:t>
            </a:r>
            <a:r>
              <a:rPr lang="en-AU" dirty="0" err="1" smtClean="0"/>
              <a:t>etur</a:t>
            </a:r>
            <a:r>
              <a:rPr lang="en-AU" dirty="0" smtClean="0"/>
              <a:t> </a:t>
            </a:r>
            <a:r>
              <a:rPr lang="en-AU" dirty="0" err="1" smtClean="0"/>
              <a:t>Adit</a:t>
            </a:r>
            <a:r>
              <a:rPr lang="en-AU" dirty="0" smtClean="0"/>
              <a:t> </a:t>
            </a:r>
            <a:r>
              <a:rPr lang="en-AU" dirty="0" err="1" smtClean="0"/>
              <a:t>eatas</a:t>
            </a:r>
            <a:r>
              <a:rPr lang="en-AU" dirty="0" smtClean="0"/>
              <a:t> re </a:t>
            </a:r>
            <a:r>
              <a:rPr lang="en-AU" dirty="0" err="1" smtClean="0"/>
              <a:t>nectoruntevelictatem</a:t>
            </a:r>
            <a:r>
              <a:rPr lang="en-AU" dirty="0" smtClean="0"/>
              <a:t> </a:t>
            </a:r>
            <a:r>
              <a:rPr lang="en-AU" dirty="0" err="1" smtClean="0"/>
              <a:t>quaeperum</a:t>
            </a:r>
            <a:endParaRPr lang="en-AU" dirty="0" smtClean="0"/>
          </a:p>
        </p:txBody>
      </p:sp>
      <p:sp>
        <p:nvSpPr>
          <p:cNvPr id="10" name="Title 8"/>
          <p:cNvSpPr>
            <a:spLocks noGrp="1"/>
          </p:cNvSpPr>
          <p:nvPr>
            <p:ph type="title" hasCustomPrompt="1"/>
          </p:nvPr>
        </p:nvSpPr>
        <p:spPr>
          <a:xfrm>
            <a:off x="523487" y="268883"/>
            <a:ext cx="4951038" cy="1393662"/>
          </a:xfrm>
          <a:prstGeom prst="rect">
            <a:avLst/>
          </a:prstGeom>
        </p:spPr>
        <p:txBody>
          <a:bodyPr vert="horz"/>
          <a:lstStyle>
            <a:lvl1pPr algn="l">
              <a:defRPr sz="4400" b="1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r>
              <a:rPr lang="en-AU" sz="3600" dirty="0" smtClean="0">
                <a:solidFill>
                  <a:srgbClr val="009AC7"/>
                </a:solidFill>
              </a:rPr>
              <a:t>Heading (Verdana Bold)</a:t>
            </a:r>
            <a:endParaRPr lang="en-US" sz="3600" dirty="0">
              <a:solidFill>
                <a:srgbClr val="009AC7"/>
              </a:solidFill>
            </a:endParaRPr>
          </a:p>
        </p:txBody>
      </p:sp>
      <p:pic>
        <p:nvPicPr>
          <p:cNvPr id="12" name="Picture 11" descr="UOA-LC-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029" y="271463"/>
            <a:ext cx="1851396" cy="612000"/>
          </a:xfrm>
          <a:prstGeom prst="rect">
            <a:avLst/>
          </a:prstGeom>
        </p:spPr>
      </p:pic>
      <p:sp>
        <p:nvSpPr>
          <p:cNvPr id="13" name="Slide Number Placeholder 1"/>
          <p:cNvSpPr>
            <a:spLocks noGrp="1"/>
          </p:cNvSpPr>
          <p:nvPr>
            <p:ph type="sldNum" sz="quarter" idx="14"/>
          </p:nvPr>
        </p:nvSpPr>
        <p:spPr>
          <a:xfrm>
            <a:off x="7978755" y="6383338"/>
            <a:ext cx="642730" cy="474662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82444" y="6500725"/>
            <a:ext cx="5082363" cy="26161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NZ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Libraries</a:t>
            </a:r>
            <a:r>
              <a:rPr lang="en-NZ" sz="1100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Learning Services</a:t>
            </a:r>
            <a:endParaRPr lang="en-NZ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03979" y="6431899"/>
            <a:ext cx="8310685" cy="0"/>
          </a:xfrm>
          <a:prstGeom prst="line">
            <a:avLst/>
          </a:prstGeom>
          <a:ln w="9525">
            <a:solidFill>
              <a:srgbClr val="009A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01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B 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60401" y="1245261"/>
            <a:ext cx="7925460" cy="49299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pic>
        <p:nvPicPr>
          <p:cNvPr id="4" name="Picture 3" descr="UOA-LC-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029" y="271463"/>
            <a:ext cx="1851396" cy="612000"/>
          </a:xfrm>
          <a:prstGeom prst="rect">
            <a:avLst/>
          </a:prstGeom>
        </p:spPr>
      </p:pic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978755" y="6383338"/>
            <a:ext cx="642730" cy="474662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82444" y="6500725"/>
            <a:ext cx="5082363" cy="26161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NZ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Libraries</a:t>
            </a:r>
            <a:r>
              <a:rPr lang="en-NZ" sz="1100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Learning Services</a:t>
            </a:r>
            <a:endParaRPr lang="en-NZ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03979" y="6431899"/>
            <a:ext cx="8310685" cy="0"/>
          </a:xfrm>
          <a:prstGeom prst="line">
            <a:avLst/>
          </a:prstGeom>
          <a:ln w="9525">
            <a:solidFill>
              <a:srgbClr val="009A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4589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A 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978755" y="6383338"/>
            <a:ext cx="642730" cy="474662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482444" y="6500725"/>
            <a:ext cx="5082363" cy="26161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NZ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Libraries</a:t>
            </a:r>
            <a:r>
              <a:rPr lang="en-NZ" sz="1100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Learning Services</a:t>
            </a:r>
            <a:endParaRPr lang="en-NZ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03979" y="6431899"/>
            <a:ext cx="8310685" cy="0"/>
          </a:xfrm>
          <a:prstGeom prst="line">
            <a:avLst/>
          </a:prstGeom>
          <a:ln w="9525">
            <a:solidFill>
              <a:srgbClr val="009A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05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125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 End Slide">
    <p:bg>
      <p:bgPr>
        <a:solidFill>
          <a:srgbClr val="0046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xfrm>
            <a:off x="677863" y="2281237"/>
            <a:ext cx="8027987" cy="3179763"/>
          </a:xfrm>
          <a:prstGeom prst="rect">
            <a:avLst/>
          </a:prstGeom>
        </p:spPr>
        <p:txBody>
          <a:bodyPr vert="horz" anchor="b"/>
          <a:lstStyle>
            <a:lvl1pPr marL="0" indent="0">
              <a:buFontTx/>
              <a:buNone/>
              <a:defRPr sz="18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6" name="Picture 25" descr="UOA-LR-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851" y="427038"/>
            <a:ext cx="3095999" cy="102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5624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919969" y="1758348"/>
            <a:ext cx="914400" cy="914400"/>
          </a:xfrm>
          <a:prstGeom prst="rect">
            <a:avLst/>
          </a:prstGeom>
        </p:spPr>
        <p:txBody>
          <a:bodyPr wrap="none" rtlCol="0" anchor="t">
            <a:normAutofit/>
          </a:bodyPr>
          <a:lstStyle/>
          <a:p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24040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6" r:id="rId4"/>
    <p:sldLayoutId id="2147483659" r:id="rId5"/>
    <p:sldLayoutId id="2147483658" r:id="rId6"/>
    <p:sldLayoutId id="2147483661" r:id="rId7"/>
    <p:sldLayoutId id="2147483660" r:id="rId8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/>
          <p:cNvSpPr>
            <a:spLocks noGrp="1"/>
          </p:cNvSpPr>
          <p:nvPr>
            <p:ph type="body" sz="quarter" idx="10"/>
          </p:nvPr>
        </p:nvSpPr>
        <p:spPr>
          <a:xfrm>
            <a:off x="552752" y="2344215"/>
            <a:ext cx="4128324" cy="327765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NZ" dirty="0"/>
              <a:t>12 weeks</a:t>
            </a:r>
          </a:p>
          <a:p>
            <a:pPr>
              <a:lnSpc>
                <a:spcPct val="100000"/>
              </a:lnSpc>
            </a:pPr>
            <a:endParaRPr lang="en-NZ" dirty="0" smtClean="0"/>
          </a:p>
          <a:p>
            <a:pPr>
              <a:lnSpc>
                <a:spcPct val="100000"/>
              </a:lnSpc>
            </a:pPr>
            <a:r>
              <a:rPr lang="en-NZ" dirty="0" smtClean="0"/>
              <a:t>3 Faculties </a:t>
            </a:r>
          </a:p>
          <a:p>
            <a:pPr>
              <a:lnSpc>
                <a:spcPct val="100000"/>
              </a:lnSpc>
            </a:pPr>
            <a:endParaRPr lang="en-NZ" dirty="0" smtClean="0"/>
          </a:p>
          <a:p>
            <a:pPr>
              <a:lnSpc>
                <a:spcPct val="100000"/>
              </a:lnSpc>
            </a:pPr>
            <a:r>
              <a:rPr lang="en-NZ" dirty="0" smtClean="0"/>
              <a:t>6 postgraduate students (1.2 FTE)</a:t>
            </a:r>
          </a:p>
          <a:p>
            <a:pPr>
              <a:lnSpc>
                <a:spcPct val="100000"/>
              </a:lnSpc>
            </a:pPr>
            <a:endParaRPr lang="en-NZ" dirty="0"/>
          </a:p>
          <a:p>
            <a:pPr>
              <a:lnSpc>
                <a:spcPct val="100000"/>
              </a:lnSpc>
            </a:pPr>
            <a:r>
              <a:rPr lang="en-NZ" dirty="0" smtClean="0"/>
              <a:t>946 targeted </a:t>
            </a:r>
            <a:r>
              <a:rPr lang="en-NZ" dirty="0"/>
              <a:t>emails</a:t>
            </a:r>
          </a:p>
          <a:p>
            <a:pPr>
              <a:lnSpc>
                <a:spcPct val="100000"/>
              </a:lnSpc>
            </a:pPr>
            <a:endParaRPr lang="en-NZ" dirty="0"/>
          </a:p>
          <a:p>
            <a:pPr>
              <a:lnSpc>
                <a:spcPct val="100000"/>
              </a:lnSpc>
            </a:pPr>
            <a:r>
              <a:rPr lang="en-NZ" dirty="0"/>
              <a:t>270 appointments</a:t>
            </a:r>
          </a:p>
          <a:p>
            <a:pPr>
              <a:lnSpc>
                <a:spcPct val="100000"/>
              </a:lnSpc>
            </a:pPr>
            <a:endParaRPr lang="en-NZ" dirty="0"/>
          </a:p>
          <a:p>
            <a:pPr>
              <a:lnSpc>
                <a:spcPct val="100000"/>
              </a:lnSpc>
            </a:pPr>
            <a:r>
              <a:rPr lang="en-NZ" dirty="0" smtClean="0"/>
              <a:t>304 new ORCID registrations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>
          <a:prstGeom prst="rect">
            <a:avLst/>
          </a:prstGeom>
        </p:spPr>
        <p:txBody>
          <a:bodyPr/>
          <a:lstStyle/>
          <a:p>
            <a:fld id="{218B9C4F-B695-C54C-924B-61748EE6A7C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Title 29"/>
          <p:cNvSpPr>
            <a:spLocks noGrp="1"/>
          </p:cNvSpPr>
          <p:nvPr>
            <p:ph type="title"/>
          </p:nvPr>
        </p:nvSpPr>
        <p:spPr>
          <a:xfrm>
            <a:off x="289711" y="268288"/>
            <a:ext cx="6536602" cy="1393825"/>
          </a:xfrm>
        </p:spPr>
        <p:txBody>
          <a:bodyPr/>
          <a:lstStyle/>
          <a:p>
            <a:r>
              <a:rPr lang="en-NZ" dirty="0" smtClean="0"/>
              <a:t>ORCID engagement project</a:t>
            </a:r>
            <a:endParaRPr lang="en-NZ" dirty="0"/>
          </a:p>
        </p:txBody>
      </p:sp>
      <p:pic>
        <p:nvPicPr>
          <p:cNvPr id="9" name="Picture 2" descr="H:\ORCID\Stats\OCID Mu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688" y="2084338"/>
            <a:ext cx="3842797" cy="353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30"/>
          <p:cNvSpPr txBox="1">
            <a:spLocks/>
          </p:cNvSpPr>
          <p:nvPr/>
        </p:nvSpPr>
        <p:spPr>
          <a:xfrm>
            <a:off x="4493161" y="5900738"/>
            <a:ext cx="4128324" cy="482600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lnSpc>
                <a:spcPts val="2400"/>
              </a:lnSpc>
              <a:spcBef>
                <a:spcPts val="0"/>
              </a:spcBef>
              <a:buFontTx/>
              <a:buNone/>
              <a:defRPr sz="1700" kern="1200" baseline="0">
                <a:solidFill>
                  <a:schemeClr val="tx1"/>
                </a:solidFill>
                <a:latin typeface="Verdan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NZ" sz="1200" dirty="0" smtClean="0"/>
              <a:t>Emma Richardson, Research Support Services</a:t>
            </a:r>
          </a:p>
          <a:p>
            <a:pPr algn="r">
              <a:lnSpc>
                <a:spcPct val="100000"/>
              </a:lnSpc>
            </a:pPr>
            <a:r>
              <a:rPr lang="en-NZ" sz="1200" dirty="0" smtClean="0"/>
              <a:t>@emmaric2247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80125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Apowerpoint-43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/>
      <a:lstStyle>
        <a:defPPr>
          <a:defRPr sz="3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UoApowerpoint-LLS43 (2)</Template>
  <TotalTime>241</TotalTime>
  <Words>32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UoApowerpoint-43final</vt:lpstr>
      <vt:lpstr>ORCID engagement project</vt:lpstr>
    </vt:vector>
  </TitlesOfParts>
  <Company>The University of Auckland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Rosanne Vanleeuwen</dc:creator>
  <cp:lastModifiedBy>Jill Mellanby</cp:lastModifiedBy>
  <cp:revision>15</cp:revision>
  <dcterms:created xsi:type="dcterms:W3CDTF">2016-07-13T20:50:36Z</dcterms:created>
  <dcterms:modified xsi:type="dcterms:W3CDTF">2017-10-03T20:25:41Z</dcterms:modified>
</cp:coreProperties>
</file>