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8" r:id="rId3"/>
    <p:sldId id="283" r:id="rId4"/>
    <p:sldId id="281" r:id="rId5"/>
    <p:sldId id="282" r:id="rId6"/>
    <p:sldId id="268" r:id="rId7"/>
    <p:sldId id="269" r:id="rId8"/>
    <p:sldId id="270" r:id="rId9"/>
    <p:sldId id="284" r:id="rId10"/>
    <p:sldId id="271" r:id="rId11"/>
    <p:sldId id="272" r:id="rId12"/>
    <p:sldId id="273" r:id="rId13"/>
    <p:sldId id="274" r:id="rId14"/>
    <p:sldId id="275" r:id="rId15"/>
    <p:sldId id="279" r:id="rId16"/>
  </p:sldIdLst>
  <p:sldSz cx="9144000" cy="6858000" type="screen4x3"/>
  <p:notesSz cx="666273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06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NZ"/>
          </a:p>
        </p:txBody>
      </p:sp>
      <p:sp>
        <p:nvSpPr>
          <p:cNvPr id="3" name="Date Placehold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D09E113-56A5-4CC9-9FFA-CFD83E9E482A}" type="datetimeFigureOut">
              <a:rPr lang="en-NZ"/>
              <a:pPr>
                <a:defRPr/>
              </a:pPr>
              <a:t>7/03/2011</a:t>
            </a:fld>
            <a:endParaRPr lang="en-NZ"/>
          </a:p>
        </p:txBody>
      </p:sp>
      <p:sp>
        <p:nvSpPr>
          <p:cNvPr id="4" name="Footer Placeholder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NZ"/>
          </a:p>
        </p:txBody>
      </p:sp>
      <p:sp>
        <p:nvSpPr>
          <p:cNvPr id="5" name="Slide Number Placeholder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8D92609-95CD-45DE-8B66-0F2BEBD9C3C4}" type="slidenum">
              <a:rPr lang="en-NZ"/>
              <a:pPr>
                <a:defRPr/>
              </a:pPr>
              <a:t>‹#›</a:t>
            </a:fld>
            <a:endParaRPr lang="en-N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NZ"/>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41C1480-2B7C-423C-A2CE-0132601F5764}" type="datetimeFigureOut">
              <a:rPr lang="en-NZ"/>
              <a:pPr>
                <a:defRPr/>
              </a:pPr>
              <a:t>7/03/2011</a:t>
            </a:fld>
            <a:endParaRPr lang="en-NZ"/>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NZ"/>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43A8318-7071-4512-A6F7-6CB2BD09B8EC}"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3090E1-7D3C-45F9-BCDE-2D01065BFA44}" type="slidenum">
              <a:rPr lang="en-NZ"/>
              <a:pPr fontAlgn="base">
                <a:spcBef>
                  <a:spcPct val="0"/>
                </a:spcBef>
                <a:spcAft>
                  <a:spcPct val="0"/>
                </a:spcAft>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57F1A7-8403-405A-B5BC-B6CBFF7C1D7F}" type="slidenum">
              <a:rPr lang="en-NZ"/>
              <a:pPr fontAlgn="base">
                <a:spcBef>
                  <a:spcPct val="0"/>
                </a:spcBef>
                <a:spcAft>
                  <a:spcPct val="0"/>
                </a:spcAft>
              </a:pPr>
              <a:t>10</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30D4AC-8916-449F-96D2-A66F87F08365}" type="slidenum">
              <a:rPr lang="en-NZ"/>
              <a:pPr fontAlgn="base">
                <a:spcBef>
                  <a:spcPct val="0"/>
                </a:spcBef>
                <a:spcAft>
                  <a:spcPct val="0"/>
                </a:spcAft>
              </a:pPr>
              <a:t>11</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3F7F84-71D0-442C-AF49-0CE05723C2EA}" type="slidenum">
              <a:rPr lang="en-NZ"/>
              <a:pPr fontAlgn="base">
                <a:spcBef>
                  <a:spcPct val="0"/>
                </a:spcBef>
                <a:spcAft>
                  <a:spcPct val="0"/>
                </a:spcAft>
              </a:pPr>
              <a:t>12</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D91841-EDEE-484E-B1AB-0CA3056A5F20}" type="slidenum">
              <a:rPr lang="en-NZ"/>
              <a:pPr fontAlgn="base">
                <a:spcBef>
                  <a:spcPct val="0"/>
                </a:spcBef>
                <a:spcAft>
                  <a:spcPct val="0"/>
                </a:spcAft>
              </a:pPr>
              <a:t>13</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E43A8318-7071-4512-A6F7-6CB2BD09B8EC}" type="slidenum">
              <a:rPr lang="en-NZ" smtClean="0"/>
              <a:pPr>
                <a:defRPr/>
              </a:pPr>
              <a:t>14</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E43A8318-7071-4512-A6F7-6CB2BD09B8EC}" type="slidenum">
              <a:rPr lang="en-NZ" smtClean="0"/>
              <a:pPr>
                <a:defRPr/>
              </a:pPr>
              <a:t>15</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E121A9-44E4-4078-A3D9-6B0FD948D367}" type="slidenum">
              <a:rPr lang="en-NZ"/>
              <a:pPr fontAlgn="base">
                <a:spcBef>
                  <a:spcPct val="0"/>
                </a:spcBef>
                <a:spcAft>
                  <a:spcPct val="0"/>
                </a:spcAft>
              </a:pPr>
              <a:t>2</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E43A8318-7071-4512-A6F7-6CB2BD09B8EC}" type="slidenum">
              <a:rPr lang="en-NZ" smtClean="0"/>
              <a:pPr>
                <a:defRPr/>
              </a:pPr>
              <a:t>3</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E43A8318-7071-4512-A6F7-6CB2BD09B8EC}" type="slidenum">
              <a:rPr lang="en-NZ" smtClean="0"/>
              <a:pPr>
                <a:defRPr/>
              </a:pPr>
              <a:t>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E43A8318-7071-4512-A6F7-6CB2BD09B8EC}" type="slidenum">
              <a:rPr lang="en-NZ" smtClean="0"/>
              <a:pPr>
                <a:defRPr/>
              </a:pPr>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23C2C3-3613-4670-BF36-89816D4CD46D}" type="slidenum">
              <a:rPr lang="en-NZ"/>
              <a:pPr fontAlgn="base">
                <a:spcBef>
                  <a:spcPct val="0"/>
                </a:spcBef>
                <a:spcAft>
                  <a:spcPct val="0"/>
                </a:spcAft>
              </a:pPr>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6C98EB-9E78-4783-A925-DBF8DE587023}" type="slidenum">
              <a:rPr lang="en-NZ"/>
              <a:pPr fontAlgn="base">
                <a:spcBef>
                  <a:spcPct val="0"/>
                </a:spcBef>
                <a:spcAft>
                  <a:spcPct val="0"/>
                </a:spcAft>
              </a:pPr>
              <a:t>7</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7A6E99-0D5E-499D-86D6-6A92FA916886}" type="slidenum">
              <a:rPr lang="en-NZ"/>
              <a:pPr fontAlgn="base">
                <a:spcBef>
                  <a:spcPct val="0"/>
                </a:spcBef>
                <a:spcAft>
                  <a:spcPct val="0"/>
                </a:spcAft>
              </a:pPr>
              <a:t>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pPr>
              <a:defRPr/>
            </a:pPr>
            <a:fld id="{E43A8318-7071-4512-A6F7-6CB2BD09B8EC}" type="slidenum">
              <a:rPr lang="en-NZ" smtClean="0"/>
              <a:pPr>
                <a:defRPr/>
              </a:pPr>
              <a:t>9</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FAED366B-9621-4E92-A99A-93F91D0A2733}" type="datetimeFigureOut">
              <a:rPr lang="en-NZ"/>
              <a:pPr>
                <a:defRPr/>
              </a:pPr>
              <a:t>7/03/2011</a:t>
            </a:fld>
            <a:endParaRPr lang="en-NZ"/>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NZ"/>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C77F686E-EF7F-45A8-B47C-F1C3A411D41D}" type="slidenum">
              <a:rPr lang="en-NZ"/>
              <a:pPr>
                <a:defRPr/>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F20BD12-580B-4593-BA6B-5DC516F11780}" type="datetimeFigureOut">
              <a:rPr lang="en-NZ"/>
              <a:pPr>
                <a:defRPr/>
              </a:pPr>
              <a:t>7/03/2011</a:t>
            </a:fld>
            <a:endParaRPr lang="en-NZ"/>
          </a:p>
        </p:txBody>
      </p:sp>
      <p:sp>
        <p:nvSpPr>
          <p:cNvPr id="5" name="Footer Placeholder 2"/>
          <p:cNvSpPr>
            <a:spLocks noGrp="1"/>
          </p:cNvSpPr>
          <p:nvPr>
            <p:ph type="ftr" sz="quarter" idx="11"/>
          </p:nvPr>
        </p:nvSpPr>
        <p:spPr/>
        <p:txBody>
          <a:bodyPr/>
          <a:lstStyle>
            <a:lvl1pPr>
              <a:defRPr/>
            </a:lvl1pPr>
          </a:lstStyle>
          <a:p>
            <a:pPr>
              <a:defRPr/>
            </a:pPr>
            <a:endParaRPr lang="en-NZ"/>
          </a:p>
        </p:txBody>
      </p:sp>
      <p:sp>
        <p:nvSpPr>
          <p:cNvPr id="6" name="Slide Number Placeholder 22"/>
          <p:cNvSpPr>
            <a:spLocks noGrp="1"/>
          </p:cNvSpPr>
          <p:nvPr>
            <p:ph type="sldNum" sz="quarter" idx="12"/>
          </p:nvPr>
        </p:nvSpPr>
        <p:spPr/>
        <p:txBody>
          <a:bodyPr/>
          <a:lstStyle>
            <a:lvl1pPr>
              <a:defRPr/>
            </a:lvl1pPr>
          </a:lstStyle>
          <a:p>
            <a:pPr>
              <a:defRPr/>
            </a:pPr>
            <a:fld id="{2599F6CB-C38B-4457-AD2F-9C3F10C1D60C}" type="slidenum">
              <a:rPr lang="en-NZ"/>
              <a:pPr>
                <a:defRPr/>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B45DBFE-A232-4748-A1B1-359DC5F86EE1}" type="datetimeFigureOut">
              <a:rPr lang="en-NZ"/>
              <a:pPr>
                <a:defRPr/>
              </a:pPr>
              <a:t>7/03/2011</a:t>
            </a:fld>
            <a:endParaRPr lang="en-NZ"/>
          </a:p>
        </p:txBody>
      </p:sp>
      <p:sp>
        <p:nvSpPr>
          <p:cNvPr id="5" name="Footer Placeholder 2"/>
          <p:cNvSpPr>
            <a:spLocks noGrp="1"/>
          </p:cNvSpPr>
          <p:nvPr>
            <p:ph type="ftr" sz="quarter" idx="11"/>
          </p:nvPr>
        </p:nvSpPr>
        <p:spPr/>
        <p:txBody>
          <a:bodyPr/>
          <a:lstStyle>
            <a:lvl1pPr>
              <a:defRPr/>
            </a:lvl1pPr>
          </a:lstStyle>
          <a:p>
            <a:pPr>
              <a:defRPr/>
            </a:pPr>
            <a:endParaRPr lang="en-NZ"/>
          </a:p>
        </p:txBody>
      </p:sp>
      <p:sp>
        <p:nvSpPr>
          <p:cNvPr id="6" name="Slide Number Placeholder 22"/>
          <p:cNvSpPr>
            <a:spLocks noGrp="1"/>
          </p:cNvSpPr>
          <p:nvPr>
            <p:ph type="sldNum" sz="quarter" idx="12"/>
          </p:nvPr>
        </p:nvSpPr>
        <p:spPr/>
        <p:txBody>
          <a:bodyPr/>
          <a:lstStyle>
            <a:lvl1pPr>
              <a:defRPr/>
            </a:lvl1pPr>
          </a:lstStyle>
          <a:p>
            <a:pPr>
              <a:defRPr/>
            </a:pPr>
            <a:fld id="{6318C68A-4762-407A-A7E9-4742AEB76BC3}" type="slidenum">
              <a:rPr lang="en-NZ"/>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F5D69DB-3E66-4162-8271-3850E27F4C61}" type="datetimeFigureOut">
              <a:rPr lang="en-NZ"/>
              <a:pPr>
                <a:defRPr/>
              </a:pPr>
              <a:t>7/03/2011</a:t>
            </a:fld>
            <a:endParaRPr lang="en-NZ"/>
          </a:p>
        </p:txBody>
      </p:sp>
      <p:sp>
        <p:nvSpPr>
          <p:cNvPr id="5" name="Footer Placeholder 2"/>
          <p:cNvSpPr>
            <a:spLocks noGrp="1"/>
          </p:cNvSpPr>
          <p:nvPr>
            <p:ph type="ftr" sz="quarter" idx="11"/>
          </p:nvPr>
        </p:nvSpPr>
        <p:spPr/>
        <p:txBody>
          <a:bodyPr/>
          <a:lstStyle>
            <a:lvl1pPr>
              <a:defRPr/>
            </a:lvl1pPr>
          </a:lstStyle>
          <a:p>
            <a:pPr>
              <a:defRPr/>
            </a:pPr>
            <a:endParaRPr lang="en-NZ"/>
          </a:p>
        </p:txBody>
      </p:sp>
      <p:sp>
        <p:nvSpPr>
          <p:cNvPr id="6" name="Slide Number Placeholder 22"/>
          <p:cNvSpPr>
            <a:spLocks noGrp="1"/>
          </p:cNvSpPr>
          <p:nvPr>
            <p:ph type="sldNum" sz="quarter" idx="12"/>
          </p:nvPr>
        </p:nvSpPr>
        <p:spPr/>
        <p:txBody>
          <a:bodyPr/>
          <a:lstStyle>
            <a:lvl1pPr>
              <a:defRPr/>
            </a:lvl1pPr>
          </a:lstStyle>
          <a:p>
            <a:pPr>
              <a:defRPr/>
            </a:pPr>
            <a:fld id="{6076023C-A3FF-4C3D-877A-FCCFB0E39F29}"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24900794-10AF-4FF8-BCF9-5895163BBF4C}" type="datetimeFigureOut">
              <a:rPr lang="en-NZ"/>
              <a:pPr>
                <a:defRPr/>
              </a:pPr>
              <a:t>7/03/2011</a:t>
            </a:fld>
            <a:endParaRPr lang="en-NZ"/>
          </a:p>
        </p:txBody>
      </p:sp>
      <p:sp>
        <p:nvSpPr>
          <p:cNvPr id="5" name="Footer Placeholder 2"/>
          <p:cNvSpPr>
            <a:spLocks noGrp="1"/>
          </p:cNvSpPr>
          <p:nvPr>
            <p:ph type="ftr" sz="quarter" idx="11"/>
          </p:nvPr>
        </p:nvSpPr>
        <p:spPr/>
        <p:txBody>
          <a:bodyPr/>
          <a:lstStyle>
            <a:lvl1pPr>
              <a:defRPr/>
            </a:lvl1pPr>
          </a:lstStyle>
          <a:p>
            <a:pPr>
              <a:defRPr/>
            </a:pPr>
            <a:endParaRPr lang="en-NZ"/>
          </a:p>
        </p:txBody>
      </p:sp>
      <p:sp>
        <p:nvSpPr>
          <p:cNvPr id="6" name="Slide Number Placeholder 22"/>
          <p:cNvSpPr>
            <a:spLocks noGrp="1"/>
          </p:cNvSpPr>
          <p:nvPr>
            <p:ph type="sldNum" sz="quarter" idx="12"/>
          </p:nvPr>
        </p:nvSpPr>
        <p:spPr/>
        <p:txBody>
          <a:bodyPr/>
          <a:lstStyle>
            <a:lvl1pPr>
              <a:defRPr/>
            </a:lvl1pPr>
          </a:lstStyle>
          <a:p>
            <a:pPr>
              <a:defRPr/>
            </a:pPr>
            <a:fld id="{A6E5BE30-CD11-4E1A-9E0B-4A09FA195079}" type="slidenum">
              <a:rPr lang="en-NZ"/>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DA346BD-570F-4335-9DD8-1B27535EEB2D}" type="datetimeFigureOut">
              <a:rPr lang="en-NZ"/>
              <a:pPr>
                <a:defRPr/>
              </a:pPr>
              <a:t>7/03/2011</a:t>
            </a:fld>
            <a:endParaRPr lang="en-NZ"/>
          </a:p>
        </p:txBody>
      </p:sp>
      <p:sp>
        <p:nvSpPr>
          <p:cNvPr id="6" name="Footer Placeholder 2"/>
          <p:cNvSpPr>
            <a:spLocks noGrp="1"/>
          </p:cNvSpPr>
          <p:nvPr>
            <p:ph type="ftr" sz="quarter" idx="11"/>
          </p:nvPr>
        </p:nvSpPr>
        <p:spPr/>
        <p:txBody>
          <a:bodyPr/>
          <a:lstStyle>
            <a:lvl1pPr>
              <a:defRPr/>
            </a:lvl1pPr>
          </a:lstStyle>
          <a:p>
            <a:pPr>
              <a:defRPr/>
            </a:pPr>
            <a:endParaRPr lang="en-NZ"/>
          </a:p>
        </p:txBody>
      </p:sp>
      <p:sp>
        <p:nvSpPr>
          <p:cNvPr id="7" name="Slide Number Placeholder 22"/>
          <p:cNvSpPr>
            <a:spLocks noGrp="1"/>
          </p:cNvSpPr>
          <p:nvPr>
            <p:ph type="sldNum" sz="quarter" idx="12"/>
          </p:nvPr>
        </p:nvSpPr>
        <p:spPr/>
        <p:txBody>
          <a:bodyPr/>
          <a:lstStyle>
            <a:lvl1pPr>
              <a:defRPr/>
            </a:lvl1pPr>
          </a:lstStyle>
          <a:p>
            <a:pPr>
              <a:defRPr/>
            </a:pPr>
            <a:fld id="{BE01974E-7C59-40FF-9555-CE7C728D8989}"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19639452-5979-4067-85C0-FEB5EA243FCB}" type="datetimeFigureOut">
              <a:rPr lang="en-NZ"/>
              <a:pPr>
                <a:defRPr/>
              </a:pPr>
              <a:t>7/03/2011</a:t>
            </a:fld>
            <a:endParaRPr lang="en-NZ"/>
          </a:p>
        </p:txBody>
      </p:sp>
      <p:sp>
        <p:nvSpPr>
          <p:cNvPr id="8" name="Slide Number Placeholder 26"/>
          <p:cNvSpPr>
            <a:spLocks noGrp="1"/>
          </p:cNvSpPr>
          <p:nvPr>
            <p:ph type="sldNum" sz="quarter" idx="11"/>
          </p:nvPr>
        </p:nvSpPr>
        <p:spPr/>
        <p:txBody>
          <a:bodyPr rtlCol="0"/>
          <a:lstStyle>
            <a:lvl1pPr>
              <a:defRPr/>
            </a:lvl1pPr>
          </a:lstStyle>
          <a:p>
            <a:pPr>
              <a:defRPr/>
            </a:pPr>
            <a:fld id="{40B8231D-A4BB-4CF5-8B7D-203F5D59FF09}" type="slidenum">
              <a:rPr lang="en-NZ"/>
              <a:pPr>
                <a:defRPr/>
              </a:pPr>
              <a:t>‹#›</a:t>
            </a:fld>
            <a:endParaRPr lang="en-NZ"/>
          </a:p>
        </p:txBody>
      </p:sp>
      <p:sp>
        <p:nvSpPr>
          <p:cNvPr id="9" name="Footer Placeholder 27"/>
          <p:cNvSpPr>
            <a:spLocks noGrp="1"/>
          </p:cNvSpPr>
          <p:nvPr>
            <p:ph type="ftr" sz="quarter" idx="12"/>
          </p:nvPr>
        </p:nvSpPr>
        <p:spPr/>
        <p:txBody>
          <a:bodyPr rtlCol="0"/>
          <a:lstStyle>
            <a:lvl1pPr>
              <a:defRPr/>
            </a:lvl1pPr>
          </a:lstStyle>
          <a:p>
            <a:pPr>
              <a:defRPr/>
            </a:pPr>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36A56278-D278-4B82-947A-193CCB305C91}" type="datetimeFigureOut">
              <a:rPr lang="en-NZ"/>
              <a:pPr>
                <a:defRPr/>
              </a:pPr>
              <a:t>7/03/2011</a:t>
            </a:fld>
            <a:endParaRPr lang="en-NZ"/>
          </a:p>
        </p:txBody>
      </p:sp>
      <p:sp>
        <p:nvSpPr>
          <p:cNvPr id="4" name="Footer Placeholder 3"/>
          <p:cNvSpPr>
            <a:spLocks noGrp="1"/>
          </p:cNvSpPr>
          <p:nvPr>
            <p:ph type="ftr" sz="quarter" idx="11"/>
          </p:nvPr>
        </p:nvSpPr>
        <p:spPr/>
        <p:txBody>
          <a:bodyPr/>
          <a:lstStyle>
            <a:lvl1pPr>
              <a:defRPr/>
            </a:lvl1pPr>
          </a:lstStyle>
          <a:p>
            <a:pPr>
              <a:defRPr/>
            </a:pPr>
            <a:endParaRPr lang="en-NZ"/>
          </a:p>
        </p:txBody>
      </p:sp>
      <p:sp>
        <p:nvSpPr>
          <p:cNvPr id="5" name="Slide Number Placeholder 4"/>
          <p:cNvSpPr>
            <a:spLocks noGrp="1"/>
          </p:cNvSpPr>
          <p:nvPr>
            <p:ph type="sldNum" sz="quarter" idx="12"/>
          </p:nvPr>
        </p:nvSpPr>
        <p:spPr/>
        <p:txBody>
          <a:bodyPr/>
          <a:lstStyle>
            <a:lvl1pPr>
              <a:defRPr/>
            </a:lvl1pPr>
          </a:lstStyle>
          <a:p>
            <a:pPr>
              <a:defRPr/>
            </a:pPr>
            <a:fld id="{193EAF33-84E2-4AE3-AEE3-01477696F782}" type="slidenum">
              <a:rPr lang="en-NZ"/>
              <a:pPr>
                <a:defRPr/>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743D14D-10FE-41CC-84BF-0541435C2FA1}" type="datetimeFigureOut">
              <a:rPr lang="en-NZ"/>
              <a:pPr>
                <a:defRPr/>
              </a:pPr>
              <a:t>7/03/2011</a:t>
            </a:fld>
            <a:endParaRPr lang="en-NZ"/>
          </a:p>
        </p:txBody>
      </p:sp>
      <p:sp>
        <p:nvSpPr>
          <p:cNvPr id="3" name="Footer Placeholder 2"/>
          <p:cNvSpPr>
            <a:spLocks noGrp="1"/>
          </p:cNvSpPr>
          <p:nvPr>
            <p:ph type="ftr" sz="quarter" idx="11"/>
          </p:nvPr>
        </p:nvSpPr>
        <p:spPr/>
        <p:txBody>
          <a:bodyPr/>
          <a:lstStyle>
            <a:lvl1pPr>
              <a:defRPr/>
            </a:lvl1pPr>
          </a:lstStyle>
          <a:p>
            <a:pPr>
              <a:defRPr/>
            </a:pPr>
            <a:endParaRPr lang="en-NZ"/>
          </a:p>
        </p:txBody>
      </p:sp>
      <p:sp>
        <p:nvSpPr>
          <p:cNvPr id="4" name="Slide Number Placeholder 22"/>
          <p:cNvSpPr>
            <a:spLocks noGrp="1"/>
          </p:cNvSpPr>
          <p:nvPr>
            <p:ph type="sldNum" sz="quarter" idx="12"/>
          </p:nvPr>
        </p:nvSpPr>
        <p:spPr/>
        <p:txBody>
          <a:bodyPr/>
          <a:lstStyle>
            <a:lvl1pPr>
              <a:defRPr/>
            </a:lvl1pPr>
          </a:lstStyle>
          <a:p>
            <a:pPr>
              <a:defRPr/>
            </a:pPr>
            <a:fld id="{3573705A-3B1C-4650-A256-00970B9961CF}" type="slidenum">
              <a:rPr lang="en-NZ"/>
              <a:pPr>
                <a:defRPr/>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06F5751-7987-45D2-B246-D7965B99B8C9}" type="datetimeFigureOut">
              <a:rPr lang="en-NZ"/>
              <a:pPr>
                <a:defRPr/>
              </a:pPr>
              <a:t>7/03/2011</a:t>
            </a:fld>
            <a:endParaRPr lang="en-NZ"/>
          </a:p>
        </p:txBody>
      </p:sp>
      <p:sp>
        <p:nvSpPr>
          <p:cNvPr id="6" name="Footer Placeholder 2"/>
          <p:cNvSpPr>
            <a:spLocks noGrp="1"/>
          </p:cNvSpPr>
          <p:nvPr>
            <p:ph type="ftr" sz="quarter" idx="11"/>
          </p:nvPr>
        </p:nvSpPr>
        <p:spPr/>
        <p:txBody>
          <a:bodyPr/>
          <a:lstStyle>
            <a:lvl1pPr>
              <a:defRPr/>
            </a:lvl1pPr>
          </a:lstStyle>
          <a:p>
            <a:pPr>
              <a:defRPr/>
            </a:pPr>
            <a:endParaRPr lang="en-NZ"/>
          </a:p>
        </p:txBody>
      </p:sp>
      <p:sp>
        <p:nvSpPr>
          <p:cNvPr id="7" name="Slide Number Placeholder 22"/>
          <p:cNvSpPr>
            <a:spLocks noGrp="1"/>
          </p:cNvSpPr>
          <p:nvPr>
            <p:ph type="sldNum" sz="quarter" idx="12"/>
          </p:nvPr>
        </p:nvSpPr>
        <p:spPr/>
        <p:txBody>
          <a:bodyPr/>
          <a:lstStyle>
            <a:lvl1pPr>
              <a:defRPr/>
            </a:lvl1pPr>
          </a:lstStyle>
          <a:p>
            <a:pPr>
              <a:defRPr/>
            </a:pPr>
            <a:fld id="{9D52A027-188F-46B7-8BA2-87020BC87CA5}" type="slidenum">
              <a:rPr lang="en-NZ"/>
              <a:pPr>
                <a:defRPr/>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7FD138E2-397B-477F-AF92-1F60BA80F116}" type="datetimeFigureOut">
              <a:rPr lang="en-NZ"/>
              <a:pPr>
                <a:defRPr/>
              </a:pPr>
              <a:t>7/03/2011</a:t>
            </a:fld>
            <a:endParaRPr lang="en-NZ"/>
          </a:p>
        </p:txBody>
      </p:sp>
      <p:sp>
        <p:nvSpPr>
          <p:cNvPr id="6" name="Footer Placeholder 2"/>
          <p:cNvSpPr>
            <a:spLocks noGrp="1"/>
          </p:cNvSpPr>
          <p:nvPr>
            <p:ph type="ftr" sz="quarter" idx="11"/>
          </p:nvPr>
        </p:nvSpPr>
        <p:spPr/>
        <p:txBody>
          <a:bodyPr/>
          <a:lstStyle>
            <a:lvl1pPr>
              <a:defRPr/>
            </a:lvl1pPr>
          </a:lstStyle>
          <a:p>
            <a:pPr>
              <a:defRPr/>
            </a:pPr>
            <a:endParaRPr lang="en-NZ"/>
          </a:p>
        </p:txBody>
      </p:sp>
      <p:sp>
        <p:nvSpPr>
          <p:cNvPr id="7" name="Slide Number Placeholder 22"/>
          <p:cNvSpPr>
            <a:spLocks noGrp="1"/>
          </p:cNvSpPr>
          <p:nvPr>
            <p:ph type="sldNum" sz="quarter" idx="12"/>
          </p:nvPr>
        </p:nvSpPr>
        <p:spPr/>
        <p:txBody>
          <a:bodyPr/>
          <a:lstStyle>
            <a:lvl1pPr>
              <a:defRPr/>
            </a:lvl1pPr>
          </a:lstStyle>
          <a:p>
            <a:pPr>
              <a:defRPr/>
            </a:pPr>
            <a:fld id="{F3283664-C3B2-4521-985F-CFB607249A68}" type="slidenum">
              <a:rPr lang="en-NZ"/>
              <a:pPr>
                <a:defRPr/>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63"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4"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defRPr>
            </a:lvl1pPr>
          </a:lstStyle>
          <a:p>
            <a:pPr>
              <a:defRPr/>
            </a:pPr>
            <a:fld id="{D7DF27B0-A054-48DE-972D-85ED54E1E8AC}" type="datetimeFigureOut">
              <a:rPr lang="en-NZ"/>
              <a:pPr>
                <a:defRPr/>
              </a:pPr>
              <a:t>7/03/2011</a:t>
            </a:fld>
            <a:endParaRPr lang="en-NZ"/>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NZ"/>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4E85A8B7-03C9-460F-9FFF-3893E4233799}"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76" r:id="rId3"/>
    <p:sldLayoutId id="2147483677" r:id="rId4"/>
    <p:sldLayoutId id="2147483684" r:id="rId5"/>
    <p:sldLayoutId id="2147483685" r:id="rId6"/>
    <p:sldLayoutId id="2147483678" r:id="rId7"/>
    <p:sldLayoutId id="2147483679" r:id="rId8"/>
    <p:sldLayoutId id="2147483680" r:id="rId9"/>
    <p:sldLayoutId id="2147483681" r:id="rId10"/>
    <p:sldLayoutId id="2147483682"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1B587C"/>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1B587C"/>
        </a:buClr>
        <a:buFont typeface="Georgia" pitchFamily="18" charset="0"/>
        <a:buChar char="▫"/>
        <a:defRPr sz="2000" kern="1200">
          <a:solidFill>
            <a:srgbClr val="1B587C"/>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57200" y="2401888"/>
            <a:ext cx="8458200" cy="1470025"/>
          </a:xfrm>
        </p:spPr>
        <p:txBody>
          <a:bodyPr/>
          <a:lstStyle/>
          <a:p>
            <a:r>
              <a:rPr lang="en-NZ" sz="3200" cap="small" dirty="0" smtClean="0"/>
              <a:t>Scientific, Technical and Geopolitical </a:t>
            </a:r>
            <a:br>
              <a:rPr lang="en-NZ" sz="3200" cap="small" dirty="0" smtClean="0"/>
            </a:br>
            <a:r>
              <a:rPr lang="en-NZ" sz="3200" cap="small" dirty="0" smtClean="0"/>
              <a:t>Aspects of Geo-engineering Schemes: Implications for New Zealand</a:t>
            </a:r>
          </a:p>
        </p:txBody>
      </p:sp>
      <p:sp>
        <p:nvSpPr>
          <p:cNvPr id="6147" name="Subtitle 2"/>
          <p:cNvSpPr>
            <a:spLocks noGrp="1"/>
          </p:cNvSpPr>
          <p:nvPr>
            <p:ph type="subTitle" idx="1"/>
          </p:nvPr>
        </p:nvSpPr>
        <p:spPr>
          <a:xfrm>
            <a:off x="457200" y="3900488"/>
            <a:ext cx="4953000" cy="1752600"/>
          </a:xfrm>
        </p:spPr>
        <p:txBody>
          <a:bodyPr/>
          <a:lstStyle/>
          <a:p>
            <a:pPr marL="63500"/>
            <a:r>
              <a:rPr lang="en-NZ" dirty="0" smtClean="0"/>
              <a:t>Development of Policy on Geo-engineering</a:t>
            </a:r>
          </a:p>
        </p:txBody>
      </p:sp>
      <p:pic>
        <p:nvPicPr>
          <p:cNvPr id="6148" name="Picture 3" descr="geoengineering_1-300.jpg"/>
          <p:cNvPicPr>
            <a:picLocks noChangeAspect="1"/>
          </p:cNvPicPr>
          <p:nvPr/>
        </p:nvPicPr>
        <p:blipFill>
          <a:blip r:embed="rId3" cstate="print"/>
          <a:srcRect/>
          <a:stretch>
            <a:fillRect/>
          </a:stretch>
        </p:blipFill>
        <p:spPr bwMode="auto">
          <a:xfrm>
            <a:off x="6875463" y="4437063"/>
            <a:ext cx="2082800" cy="222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NZ" dirty="0" smtClean="0"/>
              <a:t>Discussion: The Future of Regulation </a:t>
            </a:r>
            <a:br>
              <a:rPr lang="en-NZ" dirty="0" smtClean="0"/>
            </a:br>
            <a:r>
              <a:rPr lang="en-NZ" dirty="0" smtClean="0"/>
              <a:t>	</a:t>
            </a:r>
            <a:r>
              <a:rPr lang="en-NZ" sz="3600" dirty="0" smtClean="0"/>
              <a:t>Selected Questions</a:t>
            </a:r>
            <a:endParaRPr lang="en-NZ" dirty="0"/>
          </a:p>
        </p:txBody>
      </p:sp>
      <p:sp>
        <p:nvSpPr>
          <p:cNvPr id="3" name="Content Placeholder 2"/>
          <p:cNvSpPr>
            <a:spLocks noGrp="1"/>
          </p:cNvSpPr>
          <p:nvPr>
            <p:ph sz="half" idx="1"/>
          </p:nvPr>
        </p:nvSpPr>
        <p:spPr>
          <a:xfrm>
            <a:off x="457200" y="2249488"/>
            <a:ext cx="4038600" cy="4525962"/>
          </a:xfrm>
        </p:spPr>
        <p:txBody>
          <a:bodyPr>
            <a:normAutofit/>
          </a:bodyPr>
          <a:lstStyle/>
          <a:p>
            <a:pPr marL="365760" indent="-256032" fontAlgn="auto">
              <a:spcAft>
                <a:spcPts val="0"/>
              </a:spcAft>
              <a:buClr>
                <a:schemeClr val="accent3"/>
              </a:buClr>
              <a:buFont typeface="Georgia"/>
              <a:buChar char="•"/>
              <a:defRPr/>
            </a:pPr>
            <a:endParaRPr lang="en-NZ" dirty="0" smtClean="0"/>
          </a:p>
          <a:p>
            <a:pPr marL="566928" indent="-457200" fontAlgn="auto">
              <a:spcAft>
                <a:spcPts val="0"/>
              </a:spcAft>
              <a:buClr>
                <a:schemeClr val="accent3"/>
              </a:buClr>
              <a:buFont typeface="+mj-lt"/>
              <a:buAutoNum type="arabicPeriod" startAt="5"/>
              <a:defRPr/>
            </a:pPr>
            <a:r>
              <a:rPr lang="en-NZ" dirty="0" smtClean="0"/>
              <a:t>What (if any) role should private corporations and individuals play in the decision to engineer the planet?</a:t>
            </a:r>
          </a:p>
          <a:p>
            <a:pPr marL="566928" indent="-457200" fontAlgn="auto">
              <a:spcAft>
                <a:spcPts val="0"/>
              </a:spcAft>
              <a:buClr>
                <a:schemeClr val="accent3"/>
              </a:buClr>
              <a:buFont typeface="+mj-lt"/>
              <a:buAutoNum type="arabicPeriod" startAt="5"/>
              <a:defRPr/>
            </a:pPr>
            <a:endParaRPr lang="en-NZ" dirty="0" smtClean="0"/>
          </a:p>
          <a:p>
            <a:pPr marL="859536" lvl="1" indent="-457200" fontAlgn="auto">
              <a:spcAft>
                <a:spcPts val="0"/>
              </a:spcAft>
              <a:buFont typeface="Georgia"/>
              <a:buChar char="▫"/>
              <a:defRPr/>
            </a:pPr>
            <a:r>
              <a:rPr lang="en-NZ" dirty="0" smtClean="0"/>
              <a:t>Should corporations be permitted to profit from geo-engineering technologies?</a:t>
            </a:r>
            <a:endParaRPr lang="en-NZ" dirty="0"/>
          </a:p>
        </p:txBody>
      </p:sp>
      <p:pic>
        <p:nvPicPr>
          <p:cNvPr id="22532" name="Content Placeholder 4" descr="planktos_rx_top.jpg"/>
          <p:cNvPicPr>
            <a:picLocks noGrp="1" noChangeAspect="1"/>
          </p:cNvPicPr>
          <p:nvPr>
            <p:ph sz="half" idx="2"/>
          </p:nvPr>
        </p:nvPicPr>
        <p:blipFill>
          <a:blip r:embed="rId3" cstate="print"/>
          <a:srcRect/>
          <a:stretch>
            <a:fillRect/>
          </a:stretch>
        </p:blipFill>
        <p:spPr>
          <a:xfrm>
            <a:off x="4648200" y="3135313"/>
            <a:ext cx="4038600" cy="27543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NZ" dirty="0" smtClean="0"/>
              <a:t>Discussion: The Future of Regulation </a:t>
            </a:r>
            <a:br>
              <a:rPr lang="en-NZ" dirty="0" smtClean="0"/>
            </a:br>
            <a:r>
              <a:rPr lang="en-NZ" dirty="0" smtClean="0"/>
              <a:t>	</a:t>
            </a:r>
            <a:r>
              <a:rPr lang="en-NZ" sz="3600" dirty="0" smtClean="0"/>
              <a:t>Selected Questions</a:t>
            </a:r>
            <a:endParaRPr lang="en-NZ" dirty="0"/>
          </a:p>
        </p:txBody>
      </p:sp>
      <p:sp>
        <p:nvSpPr>
          <p:cNvPr id="3" name="Content Placeholder 2"/>
          <p:cNvSpPr>
            <a:spLocks noGrp="1"/>
          </p:cNvSpPr>
          <p:nvPr>
            <p:ph sz="half" idx="1"/>
          </p:nvPr>
        </p:nvSpPr>
        <p:spPr>
          <a:xfrm>
            <a:off x="457200" y="2249488"/>
            <a:ext cx="4038600" cy="4525962"/>
          </a:xfrm>
        </p:spPr>
        <p:txBody>
          <a:bodyPr>
            <a:normAutofit/>
          </a:bodyPr>
          <a:lstStyle/>
          <a:p>
            <a:pPr marL="365760" indent="-256032" fontAlgn="auto">
              <a:spcAft>
                <a:spcPts val="0"/>
              </a:spcAft>
              <a:buClr>
                <a:schemeClr val="accent3"/>
              </a:buClr>
              <a:buFont typeface="Georgia"/>
              <a:buChar char="•"/>
              <a:defRPr/>
            </a:pPr>
            <a:endParaRPr lang="en-NZ" dirty="0" smtClean="0"/>
          </a:p>
          <a:p>
            <a:pPr marL="566928" indent="-457200" fontAlgn="auto">
              <a:spcAft>
                <a:spcPts val="0"/>
              </a:spcAft>
              <a:buClr>
                <a:schemeClr val="accent3"/>
              </a:buClr>
              <a:buFont typeface="+mj-lt"/>
              <a:buAutoNum type="arabicPeriod" startAt="6"/>
              <a:defRPr/>
            </a:pPr>
            <a:r>
              <a:rPr lang="en-NZ" dirty="0" smtClean="0"/>
              <a:t>Can we prevent the abuse of climate modification technologies for hostile purposes?</a:t>
            </a:r>
          </a:p>
          <a:p>
            <a:pPr marL="566928" indent="-457200" fontAlgn="auto">
              <a:spcAft>
                <a:spcPts val="0"/>
              </a:spcAft>
              <a:buClr>
                <a:schemeClr val="accent3"/>
              </a:buClr>
              <a:buFont typeface="+mj-lt"/>
              <a:buAutoNum type="arabicPeriod" startAt="5"/>
              <a:defRPr/>
            </a:pPr>
            <a:endParaRPr lang="en-NZ" dirty="0" smtClean="0"/>
          </a:p>
          <a:p>
            <a:pPr marL="859536" lvl="1" indent="-457200" fontAlgn="auto">
              <a:spcAft>
                <a:spcPts val="0"/>
              </a:spcAft>
              <a:buFont typeface="Georgia"/>
              <a:buChar char="▫"/>
              <a:defRPr/>
            </a:pPr>
            <a:r>
              <a:rPr lang="en-NZ" dirty="0" smtClean="0"/>
              <a:t>Is the 1977 Convention on the Prohibition of Military or Any Other Hostile Use of Environmental Modification Techniques fit for twenty-first century purpose?</a:t>
            </a:r>
            <a:endParaRPr lang="en-NZ" dirty="0"/>
          </a:p>
        </p:txBody>
      </p:sp>
      <p:pic>
        <p:nvPicPr>
          <p:cNvPr id="23556" name="Content Placeholder 4" descr="dr_evil.jpg"/>
          <p:cNvPicPr>
            <a:picLocks noGrp="1" noChangeAspect="1"/>
          </p:cNvPicPr>
          <p:nvPr>
            <p:ph sz="half" idx="2"/>
          </p:nvPr>
        </p:nvPicPr>
        <p:blipFill>
          <a:blip r:embed="rId3" cstate="print"/>
          <a:srcRect/>
          <a:stretch>
            <a:fillRect/>
          </a:stretch>
        </p:blipFill>
        <p:spPr>
          <a:xfrm>
            <a:off x="4648200" y="2884488"/>
            <a:ext cx="4038600" cy="325596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NZ" dirty="0" smtClean="0"/>
              <a:t>Discussion: The Future of Regulation </a:t>
            </a:r>
            <a:br>
              <a:rPr lang="en-NZ" dirty="0" smtClean="0"/>
            </a:br>
            <a:r>
              <a:rPr lang="en-NZ" dirty="0" smtClean="0"/>
              <a:t>	</a:t>
            </a:r>
            <a:r>
              <a:rPr lang="en-NZ" sz="3600" dirty="0" smtClean="0"/>
              <a:t>Selected Questions</a:t>
            </a:r>
            <a:endParaRPr lang="en-NZ" dirty="0"/>
          </a:p>
        </p:txBody>
      </p:sp>
      <p:sp>
        <p:nvSpPr>
          <p:cNvPr id="3" name="Content Placeholder 2"/>
          <p:cNvSpPr>
            <a:spLocks noGrp="1"/>
          </p:cNvSpPr>
          <p:nvPr>
            <p:ph sz="half" idx="1"/>
          </p:nvPr>
        </p:nvSpPr>
        <p:spPr>
          <a:xfrm>
            <a:off x="457200" y="2249488"/>
            <a:ext cx="4038600" cy="4525962"/>
          </a:xfrm>
        </p:spPr>
        <p:txBody>
          <a:bodyPr>
            <a:normAutofit/>
          </a:bodyPr>
          <a:lstStyle/>
          <a:p>
            <a:pPr marL="365760" indent="-256032" fontAlgn="auto">
              <a:spcAft>
                <a:spcPts val="0"/>
              </a:spcAft>
              <a:buClr>
                <a:schemeClr val="accent3"/>
              </a:buClr>
              <a:buFont typeface="Georgia"/>
              <a:buChar char="•"/>
              <a:defRPr/>
            </a:pPr>
            <a:endParaRPr lang="en-NZ" dirty="0" smtClean="0"/>
          </a:p>
          <a:p>
            <a:pPr marL="566928" indent="-457200" fontAlgn="auto">
              <a:spcAft>
                <a:spcPts val="0"/>
              </a:spcAft>
              <a:buClr>
                <a:schemeClr val="accent3"/>
              </a:buClr>
              <a:buFont typeface="+mj-lt"/>
              <a:buAutoNum type="arabicPeriod" startAt="7"/>
              <a:defRPr/>
            </a:pPr>
            <a:r>
              <a:rPr lang="en-NZ" dirty="0" smtClean="0"/>
              <a:t>What is the relationship between engineered technological options and other solutions such as mitigation and emissions reductions?</a:t>
            </a:r>
          </a:p>
          <a:p>
            <a:pPr marL="566928" indent="-457200" fontAlgn="auto">
              <a:spcAft>
                <a:spcPts val="0"/>
              </a:spcAft>
              <a:buClr>
                <a:schemeClr val="accent3"/>
              </a:buClr>
              <a:buFont typeface="+mj-lt"/>
              <a:buAutoNum type="arabicPeriod" startAt="7"/>
              <a:defRPr/>
            </a:pPr>
            <a:endParaRPr lang="en-NZ" dirty="0" smtClean="0"/>
          </a:p>
          <a:p>
            <a:pPr marL="859028" lvl="1" indent="-457200" fontAlgn="auto">
              <a:spcAft>
                <a:spcPts val="0"/>
              </a:spcAft>
              <a:buClr>
                <a:schemeClr val="accent3"/>
              </a:buClr>
              <a:defRPr/>
            </a:pPr>
            <a:r>
              <a:rPr lang="en-NZ" dirty="0" smtClean="0"/>
              <a:t>Should geo-engineering technologies be included in the Kyoto CDM/ JI mechanisms?</a:t>
            </a:r>
            <a:endParaRPr lang="en-NZ" dirty="0"/>
          </a:p>
        </p:txBody>
      </p:sp>
      <p:pic>
        <p:nvPicPr>
          <p:cNvPr id="24580" name="Content Placeholder 4" descr="22dilg.jpg"/>
          <p:cNvPicPr>
            <a:picLocks noGrp="1" noChangeAspect="1"/>
          </p:cNvPicPr>
          <p:nvPr>
            <p:ph sz="half" idx="2"/>
          </p:nvPr>
        </p:nvPicPr>
        <p:blipFill>
          <a:blip r:embed="rId3" cstate="print"/>
          <a:srcRect/>
          <a:stretch>
            <a:fillRect/>
          </a:stretch>
        </p:blipFill>
        <p:spPr>
          <a:xfrm>
            <a:off x="4648200" y="3070225"/>
            <a:ext cx="4038600" cy="288448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NZ" dirty="0" smtClean="0"/>
              <a:t>Discussion: The Future of Regulation </a:t>
            </a:r>
            <a:br>
              <a:rPr lang="en-NZ" dirty="0" smtClean="0"/>
            </a:br>
            <a:r>
              <a:rPr lang="en-NZ" dirty="0" smtClean="0"/>
              <a:t>	</a:t>
            </a:r>
            <a:r>
              <a:rPr lang="en-NZ" sz="3600" dirty="0" smtClean="0"/>
              <a:t>Selected Questions</a:t>
            </a:r>
            <a:endParaRPr lang="en-NZ" dirty="0"/>
          </a:p>
        </p:txBody>
      </p:sp>
      <p:sp>
        <p:nvSpPr>
          <p:cNvPr id="3" name="Content Placeholder 2"/>
          <p:cNvSpPr>
            <a:spLocks noGrp="1"/>
          </p:cNvSpPr>
          <p:nvPr>
            <p:ph sz="half" idx="1"/>
          </p:nvPr>
        </p:nvSpPr>
        <p:spPr>
          <a:xfrm>
            <a:off x="457200" y="2249488"/>
            <a:ext cx="4038600" cy="4525962"/>
          </a:xfrm>
        </p:spPr>
        <p:txBody>
          <a:bodyPr>
            <a:normAutofit/>
          </a:bodyPr>
          <a:lstStyle/>
          <a:p>
            <a:pPr marL="365760" indent="-256032" fontAlgn="auto">
              <a:spcAft>
                <a:spcPts val="0"/>
              </a:spcAft>
              <a:buClr>
                <a:schemeClr val="accent3"/>
              </a:buClr>
              <a:buFont typeface="Georgia"/>
              <a:buChar char="•"/>
              <a:defRPr/>
            </a:pPr>
            <a:endParaRPr lang="en-NZ" dirty="0" smtClean="0"/>
          </a:p>
          <a:p>
            <a:pPr marL="566928" indent="-457200" fontAlgn="auto">
              <a:spcAft>
                <a:spcPts val="0"/>
              </a:spcAft>
              <a:buClr>
                <a:schemeClr val="accent3"/>
              </a:buClr>
              <a:buFont typeface="+mj-lt"/>
              <a:buAutoNum type="arabicPeriod" startAt="8"/>
              <a:defRPr/>
            </a:pPr>
            <a:r>
              <a:rPr lang="en-NZ" dirty="0" smtClean="0"/>
              <a:t>Should we apply, and if so, how do we apply the concepts of state responsibility and individual liability for harm caused by deliberately induced climate modification?</a:t>
            </a:r>
            <a:endParaRPr lang="en-NZ" dirty="0"/>
          </a:p>
        </p:txBody>
      </p:sp>
      <p:pic>
        <p:nvPicPr>
          <p:cNvPr id="25604" name="Content Placeholder 4" descr="geoengineering liability.jpg"/>
          <p:cNvPicPr>
            <a:picLocks noGrp="1" noChangeAspect="1"/>
          </p:cNvPicPr>
          <p:nvPr>
            <p:ph sz="half" idx="2"/>
          </p:nvPr>
        </p:nvPicPr>
        <p:blipFill>
          <a:blip r:embed="rId3" cstate="print"/>
          <a:srcRect/>
          <a:stretch>
            <a:fillRect/>
          </a:stretch>
        </p:blipFill>
        <p:spPr>
          <a:xfrm>
            <a:off x="4648200" y="3148013"/>
            <a:ext cx="4038600" cy="272891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836613"/>
            <a:ext cx="8229600" cy="1066800"/>
          </a:xfrm>
        </p:spPr>
        <p:txBody>
          <a:bodyPr>
            <a:normAutofit fontScale="90000"/>
          </a:bodyPr>
          <a:lstStyle/>
          <a:p>
            <a:pPr fontAlgn="auto">
              <a:spcAft>
                <a:spcPts val="0"/>
              </a:spcAft>
              <a:defRPr/>
            </a:pPr>
            <a:r>
              <a:rPr lang="en-NZ" dirty="0" smtClean="0"/>
              <a:t>Regulating Geo-engineering: </a:t>
            </a:r>
            <a:br>
              <a:rPr lang="en-NZ" dirty="0" smtClean="0"/>
            </a:br>
            <a:r>
              <a:rPr lang="en-NZ" sz="3200" dirty="0" smtClean="0"/>
              <a:t>	Management Options</a:t>
            </a:r>
            <a:endParaRPr lang="en-NZ" dirty="0"/>
          </a:p>
        </p:txBody>
      </p:sp>
      <p:sp>
        <p:nvSpPr>
          <p:cNvPr id="26627" name="Content Placeholder 5"/>
          <p:cNvSpPr>
            <a:spLocks noGrp="1"/>
          </p:cNvSpPr>
          <p:nvPr>
            <p:ph idx="1"/>
          </p:nvPr>
        </p:nvSpPr>
        <p:spPr>
          <a:xfrm>
            <a:off x="457200" y="2852738"/>
            <a:ext cx="8229600" cy="3721100"/>
          </a:xfrm>
        </p:spPr>
        <p:txBody>
          <a:bodyPr/>
          <a:lstStyle/>
          <a:p>
            <a:pPr marL="623888" indent="-514350">
              <a:buFont typeface="Trebuchet MS" pitchFamily="34" charset="0"/>
              <a:buAutoNum type="arabicPeriod"/>
            </a:pPr>
            <a:r>
              <a:rPr lang="en-NZ" sz="2400" smtClean="0"/>
              <a:t>Voluntary Guidelines</a:t>
            </a:r>
          </a:p>
          <a:p>
            <a:pPr marL="623888" indent="-514350">
              <a:buFont typeface="Trebuchet MS" pitchFamily="34" charset="0"/>
              <a:buAutoNum type="arabicPeriod"/>
            </a:pPr>
            <a:endParaRPr lang="en-NZ" sz="2400" smtClean="0"/>
          </a:p>
          <a:p>
            <a:pPr marL="623888" indent="-514350">
              <a:buFont typeface="Trebuchet MS" pitchFamily="34" charset="0"/>
              <a:buAutoNum type="arabicPeriod"/>
            </a:pPr>
            <a:r>
              <a:rPr lang="en-NZ" sz="2400" smtClean="0"/>
              <a:t>Ad hoc regulation by existing bodies and regimes</a:t>
            </a:r>
          </a:p>
          <a:p>
            <a:pPr marL="1181100" lvl="2" indent="-514350"/>
            <a:r>
              <a:rPr lang="en-NZ" sz="2000" smtClean="0"/>
              <a:t>Eg IMO and UN Committee on the Peaceful Uses of Outer Space</a:t>
            </a:r>
          </a:p>
          <a:p>
            <a:pPr marL="623888" indent="-514350">
              <a:buFont typeface="Trebuchet MS" pitchFamily="34" charset="0"/>
              <a:buAutoNum type="arabicPeriod"/>
            </a:pPr>
            <a:endParaRPr lang="en-NZ" sz="2400" smtClean="0"/>
          </a:p>
          <a:p>
            <a:pPr marL="623888" indent="-514350">
              <a:buFont typeface="Trebuchet MS" pitchFamily="34" charset="0"/>
              <a:buAutoNum type="arabicPeriod"/>
            </a:pPr>
            <a:r>
              <a:rPr lang="en-NZ" sz="2400" smtClean="0"/>
              <a:t>International Convention on Geo-engineering</a:t>
            </a:r>
          </a:p>
          <a:p>
            <a:pPr marL="623888" indent="-514350">
              <a:buFont typeface="Trebuchet MS" pitchFamily="34" charset="0"/>
              <a:buAutoNum type="arabicPeriod"/>
            </a:pPr>
            <a:endParaRPr lang="en-NZ" sz="2400" smtClean="0"/>
          </a:p>
          <a:p>
            <a:pPr marL="623888" indent="-514350">
              <a:buFont typeface="Trebuchet MS" pitchFamily="34" charset="0"/>
              <a:buAutoNum type="arabicPeriod"/>
            </a:pPr>
            <a:r>
              <a:rPr lang="en-NZ" sz="2400" smtClean="0"/>
              <a:t>Protocol to the 1992 UNFCCC</a:t>
            </a:r>
          </a:p>
        </p:txBody>
      </p:sp>
      <p:pic>
        <p:nvPicPr>
          <p:cNvPr id="26628" name="Picture 6" descr="b_geo_engineer.jpg"/>
          <p:cNvPicPr>
            <a:picLocks noChangeAspect="1"/>
          </p:cNvPicPr>
          <p:nvPr/>
        </p:nvPicPr>
        <p:blipFill>
          <a:blip r:embed="rId3" cstate="print"/>
          <a:srcRect/>
          <a:stretch>
            <a:fillRect/>
          </a:stretch>
        </p:blipFill>
        <p:spPr bwMode="auto">
          <a:xfrm>
            <a:off x="6876256" y="1052736"/>
            <a:ext cx="1909416" cy="19446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4"/>
          <p:cNvSpPr>
            <a:spLocks noGrp="1" noRot="1" noChangeArrowheads="1"/>
          </p:cNvSpPr>
          <p:nvPr>
            <p:ph type="title"/>
          </p:nvPr>
        </p:nvSpPr>
        <p:spPr>
          <a:xfrm>
            <a:off x="468313" y="692150"/>
            <a:ext cx="8229600" cy="792163"/>
          </a:xfrm>
        </p:spPr>
        <p:txBody>
          <a:bodyPr/>
          <a:lstStyle/>
          <a:p>
            <a:r>
              <a:rPr lang="en-US" sz="2800" smtClean="0"/>
              <a:t>Proposed Geo-engineering Protocol to the 1992 UNFCCC</a:t>
            </a:r>
          </a:p>
        </p:txBody>
      </p:sp>
      <p:graphicFrame>
        <p:nvGraphicFramePr>
          <p:cNvPr id="1026" name="Organization Chart 7"/>
          <p:cNvGraphicFramePr>
            <a:graphicFrameLocks/>
          </p:cNvGraphicFramePr>
          <p:nvPr>
            <p:ph idx="1"/>
          </p:nvPr>
        </p:nvGraphicFramePr>
        <p:xfrm>
          <a:off x="395288" y="1557338"/>
          <a:ext cx="8208962" cy="4564062"/>
        </p:xfrm>
        <a:graphic>
          <a:graphicData uri="http://schemas.openxmlformats.org/drawingml/2006/compatibility">
            <com:legacyDrawing xmlns:com="http://schemas.openxmlformats.org/drawingml/2006/compatibility" spid="_x0000_s1026"/>
          </a:graphicData>
        </a:graphic>
      </p:graphicFrame>
      <p:sp>
        <p:nvSpPr>
          <p:cNvPr id="1041" name="AutoShape 44"/>
          <p:cNvSpPr>
            <a:spLocks noChangeArrowheads="1"/>
          </p:cNvSpPr>
          <p:nvPr/>
        </p:nvSpPr>
        <p:spPr bwMode="auto">
          <a:xfrm>
            <a:off x="6732588" y="3068638"/>
            <a:ext cx="1943100" cy="1296987"/>
          </a:xfrm>
          <a:prstGeom prst="wedgeRectCallout">
            <a:avLst>
              <a:gd name="adj1" fmla="val -47060"/>
              <a:gd name="adj2" fmla="val 61736"/>
            </a:avLst>
          </a:prstGeom>
          <a:solidFill>
            <a:schemeClr val="accent1"/>
          </a:solidFill>
          <a:ln w="9525">
            <a:solidFill>
              <a:schemeClr val="tx1"/>
            </a:solidFill>
            <a:miter lim="800000"/>
            <a:headEnd/>
            <a:tailEnd/>
          </a:ln>
        </p:spPr>
        <p:txBody>
          <a:bodyPr/>
          <a:lstStyle/>
          <a:p>
            <a:pPr algn="ctr"/>
            <a:r>
              <a:rPr lang="en-US" sz="1400">
                <a:latin typeface="Georgia" pitchFamily="18" charset="0"/>
              </a:rPr>
              <a:t>Policy; general principles, co-ordination; relationship with other climate change measures </a:t>
            </a:r>
          </a:p>
        </p:txBody>
      </p:sp>
      <p:sp>
        <p:nvSpPr>
          <p:cNvPr id="1042" name="AutoShape 45"/>
          <p:cNvSpPr>
            <a:spLocks noChangeArrowheads="1"/>
          </p:cNvSpPr>
          <p:nvPr/>
        </p:nvSpPr>
        <p:spPr bwMode="auto">
          <a:xfrm>
            <a:off x="4356100" y="5445125"/>
            <a:ext cx="647700" cy="485775"/>
          </a:xfrm>
          <a:prstGeom prst="leftRightArrow">
            <a:avLst>
              <a:gd name="adj1" fmla="val 50000"/>
              <a:gd name="adj2" fmla="val 26667"/>
            </a:avLst>
          </a:prstGeom>
          <a:solidFill>
            <a:schemeClr val="accent1"/>
          </a:solidFill>
          <a:ln w="9525">
            <a:solidFill>
              <a:schemeClr val="tx1"/>
            </a:solidFill>
            <a:miter lim="800000"/>
            <a:headEnd/>
            <a:tailEnd/>
          </a:ln>
        </p:spPr>
        <p:txBody>
          <a:bodyPr wrap="none" anchor="ctr"/>
          <a:lstStyle/>
          <a:p>
            <a:endParaRPr lang="en-NZ">
              <a:latin typeface="Georgia" pitchFamily="18" charset="0"/>
            </a:endParaRPr>
          </a:p>
        </p:txBody>
      </p:sp>
      <p:sp>
        <p:nvSpPr>
          <p:cNvPr id="1043" name="AutoShape 47"/>
          <p:cNvSpPr>
            <a:spLocks noChangeArrowheads="1"/>
          </p:cNvSpPr>
          <p:nvPr/>
        </p:nvSpPr>
        <p:spPr bwMode="auto">
          <a:xfrm>
            <a:off x="6372225" y="5445125"/>
            <a:ext cx="647700" cy="485775"/>
          </a:xfrm>
          <a:prstGeom prst="leftRightArrow">
            <a:avLst>
              <a:gd name="adj1" fmla="val 50000"/>
              <a:gd name="adj2" fmla="val 26667"/>
            </a:avLst>
          </a:prstGeom>
          <a:solidFill>
            <a:schemeClr val="accent1"/>
          </a:solidFill>
          <a:ln w="9525">
            <a:solidFill>
              <a:schemeClr val="tx1"/>
            </a:solidFill>
            <a:miter lim="800000"/>
            <a:headEnd/>
            <a:tailEnd/>
          </a:ln>
        </p:spPr>
        <p:txBody>
          <a:bodyPr wrap="none" anchor="ctr"/>
          <a:lstStyle/>
          <a:p>
            <a:endParaRPr lang="en-NZ">
              <a:latin typeface="Georgia" pitchFamily="18" charset="0"/>
            </a:endParaRPr>
          </a:p>
        </p:txBody>
      </p:sp>
      <p:sp>
        <p:nvSpPr>
          <p:cNvPr id="1044" name="AutoShape 48"/>
          <p:cNvSpPr>
            <a:spLocks noChangeArrowheads="1"/>
          </p:cNvSpPr>
          <p:nvPr/>
        </p:nvSpPr>
        <p:spPr bwMode="auto">
          <a:xfrm>
            <a:off x="7667625" y="6005513"/>
            <a:ext cx="852488" cy="85248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1"/>
          </a:solidFill>
          <a:ln w="9525">
            <a:solidFill>
              <a:schemeClr val="tx1"/>
            </a:solidFill>
            <a:miter lim="800000"/>
            <a:headEnd/>
            <a:tailEnd/>
          </a:ln>
        </p:spPr>
        <p:txBody>
          <a:bodyPr wrap="none" anchor="ctr"/>
          <a:lstStyle/>
          <a:p>
            <a:endParaRPr lang="en-NZ"/>
          </a:p>
        </p:txBody>
      </p:sp>
      <p:sp>
        <p:nvSpPr>
          <p:cNvPr id="1045" name="AutoShape 49"/>
          <p:cNvSpPr>
            <a:spLocks noChangeArrowheads="1"/>
          </p:cNvSpPr>
          <p:nvPr/>
        </p:nvSpPr>
        <p:spPr bwMode="auto">
          <a:xfrm rot="10800000">
            <a:off x="2339975" y="4581525"/>
            <a:ext cx="1214438" cy="8524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1"/>
          </a:solidFill>
          <a:ln w="9525">
            <a:solidFill>
              <a:schemeClr val="tx1"/>
            </a:solidFill>
            <a:miter lim="800000"/>
            <a:headEnd/>
            <a:tailEnd/>
          </a:ln>
        </p:spPr>
        <p:txBody>
          <a:bodyPr wrap="none" anchor="ctr"/>
          <a:lstStyle/>
          <a:p>
            <a:endParaRPr lang="en-NZ"/>
          </a:p>
        </p:txBody>
      </p:sp>
      <p:sp>
        <p:nvSpPr>
          <p:cNvPr id="1046" name="AutoShape 50"/>
          <p:cNvSpPr>
            <a:spLocks noChangeArrowheads="1"/>
          </p:cNvSpPr>
          <p:nvPr/>
        </p:nvSpPr>
        <p:spPr bwMode="auto">
          <a:xfrm rot="10800000">
            <a:off x="611188" y="5445125"/>
            <a:ext cx="1728787" cy="1008063"/>
          </a:xfrm>
          <a:prstGeom prst="wedgeRoundRectCallout">
            <a:avLst>
              <a:gd name="adj1" fmla="val -45505"/>
              <a:gd name="adj2" fmla="val 62125"/>
              <a:gd name="adj3" fmla="val 16667"/>
            </a:avLst>
          </a:prstGeom>
          <a:solidFill>
            <a:schemeClr val="accent1"/>
          </a:solidFill>
          <a:ln w="9525">
            <a:solidFill>
              <a:schemeClr val="tx1"/>
            </a:solidFill>
            <a:miter lim="800000"/>
            <a:headEnd/>
            <a:tailEnd/>
          </a:ln>
        </p:spPr>
        <p:txBody>
          <a:bodyPr rot="10800000"/>
          <a:lstStyle/>
          <a:p>
            <a:pPr algn="ctr"/>
            <a:r>
              <a:rPr lang="en-US" sz="1400">
                <a:latin typeface="Georgia" pitchFamily="18" charset="0"/>
              </a:rPr>
              <a:t>Co-ordinate with UNGA; UNCLOS; UNEP, OSPAR,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836712"/>
            <a:ext cx="8382000" cy="1069975"/>
          </a:xfrm>
        </p:spPr>
        <p:txBody>
          <a:bodyPr>
            <a:noAutofit/>
          </a:bodyPr>
          <a:lstStyle/>
          <a:p>
            <a:pPr fontAlgn="auto">
              <a:spcAft>
                <a:spcPts val="0"/>
              </a:spcAft>
              <a:defRPr/>
            </a:pPr>
            <a:r>
              <a:rPr lang="en-NZ" sz="3200" dirty="0" smtClean="0"/>
              <a:t>Geo-engineering as a Law &amp; Policy Issue</a:t>
            </a:r>
            <a:endParaRPr lang="en-NZ" sz="3200" dirty="0"/>
          </a:p>
        </p:txBody>
      </p:sp>
      <p:sp>
        <p:nvSpPr>
          <p:cNvPr id="12" name="Text Placeholder 11"/>
          <p:cNvSpPr>
            <a:spLocks noGrp="1"/>
          </p:cNvSpPr>
          <p:nvPr>
            <p:ph type="body" idx="1"/>
          </p:nvPr>
        </p:nvSpPr>
        <p:spPr>
          <a:xfrm>
            <a:off x="381000" y="2244725"/>
            <a:ext cx="4041775" cy="457200"/>
          </a:xfrm>
        </p:spPr>
        <p:txBody>
          <a:bodyPr/>
          <a:lstStyle/>
          <a:p>
            <a:pPr fontAlgn="auto">
              <a:spcAft>
                <a:spcPts val="0"/>
              </a:spcAft>
              <a:buClr>
                <a:schemeClr val="accent3"/>
              </a:buClr>
              <a:buFont typeface="Georgia"/>
              <a:buNone/>
              <a:defRPr/>
            </a:pPr>
            <a:r>
              <a:rPr lang="en-NZ" dirty="0" smtClean="0"/>
              <a:t>From (Lunatic) Fringe...</a:t>
            </a:r>
            <a:endParaRPr lang="en-NZ" dirty="0"/>
          </a:p>
        </p:txBody>
      </p:sp>
      <p:sp>
        <p:nvSpPr>
          <p:cNvPr id="13" name="Text Placeholder 12"/>
          <p:cNvSpPr>
            <a:spLocks noGrp="1"/>
          </p:cNvSpPr>
          <p:nvPr>
            <p:ph type="body" sz="half" idx="3"/>
          </p:nvPr>
        </p:nvSpPr>
        <p:spPr>
          <a:xfrm>
            <a:off x="4721225" y="2244725"/>
            <a:ext cx="4041775" cy="457200"/>
          </a:xfrm>
        </p:spPr>
        <p:txBody>
          <a:bodyPr/>
          <a:lstStyle/>
          <a:p>
            <a:pPr fontAlgn="auto">
              <a:spcAft>
                <a:spcPts val="0"/>
              </a:spcAft>
              <a:buClr>
                <a:schemeClr val="accent3"/>
              </a:buClr>
              <a:buFont typeface="Georgia"/>
              <a:buNone/>
              <a:defRPr/>
            </a:pPr>
            <a:r>
              <a:rPr lang="en-NZ" dirty="0" smtClean="0"/>
              <a:t>...To Mainstream Science</a:t>
            </a:r>
            <a:endParaRPr lang="en-NZ" dirty="0"/>
          </a:p>
        </p:txBody>
      </p:sp>
      <p:pic>
        <p:nvPicPr>
          <p:cNvPr id="9221" name="Content Placeholder 9" descr="2009-08-31-geoengineer.jpg"/>
          <p:cNvPicPr>
            <a:picLocks noGrp="1" noChangeAspect="1"/>
          </p:cNvPicPr>
          <p:nvPr>
            <p:ph sz="quarter" idx="2"/>
          </p:nvPr>
        </p:nvPicPr>
        <p:blipFill>
          <a:blip r:embed="rId3" cstate="print"/>
          <a:srcRect/>
          <a:stretch>
            <a:fillRect/>
          </a:stretch>
        </p:blipFill>
        <p:spPr>
          <a:xfrm>
            <a:off x="381000" y="2787650"/>
            <a:ext cx="4041775" cy="3727450"/>
          </a:xfrm>
        </p:spPr>
      </p:pic>
      <p:pic>
        <p:nvPicPr>
          <p:cNvPr id="9222" name="Content Placeholder 10" descr="untitled.bmp"/>
          <p:cNvPicPr>
            <a:picLocks noGrp="1" noChangeAspect="1"/>
          </p:cNvPicPr>
          <p:nvPr>
            <p:ph sz="quarter" idx="4"/>
          </p:nvPr>
        </p:nvPicPr>
        <p:blipFill>
          <a:blip r:embed="rId4" cstate="print"/>
          <a:srcRect/>
          <a:stretch>
            <a:fillRect/>
          </a:stretch>
        </p:blipFill>
        <p:spPr>
          <a:xfrm>
            <a:off x="5148263" y="2924175"/>
            <a:ext cx="3287712" cy="36703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39552" y="836712"/>
            <a:ext cx="8229600" cy="1066800"/>
          </a:xfrm>
        </p:spPr>
        <p:txBody>
          <a:bodyPr/>
          <a:lstStyle/>
          <a:p>
            <a:r>
              <a:rPr lang="en-NZ" sz="3200" dirty="0" smtClean="0"/>
              <a:t>Geo-engineering as a Law &amp; Policy Issue</a:t>
            </a:r>
            <a:endParaRPr lang="en-NZ" sz="3200" dirty="0"/>
          </a:p>
        </p:txBody>
      </p:sp>
      <p:sp>
        <p:nvSpPr>
          <p:cNvPr id="13" name="Content Placeholder 12"/>
          <p:cNvSpPr>
            <a:spLocks noGrp="1"/>
          </p:cNvSpPr>
          <p:nvPr>
            <p:ph sz="half" idx="1"/>
          </p:nvPr>
        </p:nvSpPr>
        <p:spPr/>
        <p:txBody>
          <a:bodyPr/>
          <a:lstStyle/>
          <a:p>
            <a:r>
              <a:rPr lang="en-NZ" sz="2400" dirty="0" smtClean="0"/>
              <a:t>The Present...</a:t>
            </a:r>
          </a:p>
          <a:p>
            <a:endParaRPr lang="en-NZ" dirty="0" smtClean="0"/>
          </a:p>
          <a:p>
            <a:pPr lvl="1"/>
            <a:r>
              <a:rPr lang="en-NZ" dirty="0" smtClean="0"/>
              <a:t>Current legal and policy constraints on the development of geo-engineering technologies.</a:t>
            </a:r>
            <a:endParaRPr lang="en-NZ" dirty="0"/>
          </a:p>
        </p:txBody>
      </p:sp>
      <p:sp>
        <p:nvSpPr>
          <p:cNvPr id="14" name="Content Placeholder 13"/>
          <p:cNvSpPr>
            <a:spLocks noGrp="1"/>
          </p:cNvSpPr>
          <p:nvPr>
            <p:ph sz="half" idx="2"/>
          </p:nvPr>
        </p:nvSpPr>
        <p:spPr/>
        <p:txBody>
          <a:bodyPr/>
          <a:lstStyle/>
          <a:p>
            <a:r>
              <a:rPr lang="en-NZ" sz="2400" dirty="0" smtClean="0"/>
              <a:t>The Future...</a:t>
            </a:r>
          </a:p>
          <a:p>
            <a:endParaRPr lang="en-NZ" sz="2400" dirty="0" smtClean="0"/>
          </a:p>
          <a:p>
            <a:pPr lvl="1"/>
            <a:r>
              <a:rPr lang="en-NZ" dirty="0" smtClean="0"/>
              <a:t>How should geo-engineering technologies be managed in the future?</a:t>
            </a:r>
            <a:endParaRPr lang="en-N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764704"/>
            <a:ext cx="8229600" cy="1066800"/>
          </a:xfrm>
        </p:spPr>
        <p:txBody>
          <a:bodyPr/>
          <a:lstStyle/>
          <a:p>
            <a:r>
              <a:rPr lang="en-NZ" sz="3000" dirty="0" smtClean="0"/>
              <a:t>Discussion: Existing Legal &amp; Policy Constraints</a:t>
            </a:r>
            <a:endParaRPr lang="en-NZ" sz="3000" dirty="0"/>
          </a:p>
        </p:txBody>
      </p:sp>
      <p:sp>
        <p:nvSpPr>
          <p:cNvPr id="10" name="Content Placeholder 9"/>
          <p:cNvSpPr>
            <a:spLocks noGrp="1"/>
          </p:cNvSpPr>
          <p:nvPr>
            <p:ph sz="half" idx="1"/>
          </p:nvPr>
        </p:nvSpPr>
        <p:spPr>
          <a:xfrm>
            <a:off x="467544" y="1916832"/>
            <a:ext cx="4038600" cy="4525963"/>
          </a:xfrm>
        </p:spPr>
        <p:txBody>
          <a:bodyPr/>
          <a:lstStyle/>
          <a:p>
            <a:endParaRPr lang="en-NZ" dirty="0" smtClean="0"/>
          </a:p>
          <a:p>
            <a:r>
              <a:rPr lang="en-NZ" dirty="0" smtClean="0"/>
              <a:t>Does current international law regulate or have implications for the development of geo-engineering technologies?</a:t>
            </a:r>
            <a:endParaRPr lang="en-NZ" dirty="0"/>
          </a:p>
        </p:txBody>
      </p:sp>
      <p:sp>
        <p:nvSpPr>
          <p:cNvPr id="11" name="Content Placeholder 10"/>
          <p:cNvSpPr>
            <a:spLocks noGrp="1"/>
          </p:cNvSpPr>
          <p:nvPr>
            <p:ph sz="half" idx="2"/>
          </p:nvPr>
        </p:nvSpPr>
        <p:spPr>
          <a:xfrm>
            <a:off x="4644008" y="1916832"/>
            <a:ext cx="4038600" cy="4525963"/>
          </a:xfrm>
        </p:spPr>
        <p:txBody>
          <a:bodyPr/>
          <a:lstStyle/>
          <a:p>
            <a:endParaRPr lang="en-NZ" dirty="0" smtClean="0"/>
          </a:p>
          <a:p>
            <a:r>
              <a:rPr lang="en-NZ" dirty="0" smtClean="0"/>
              <a:t>There is little direct regulation of geo-engineering activities with the exception of:</a:t>
            </a:r>
          </a:p>
          <a:p>
            <a:pPr marL="658368" lvl="1" indent="-246888" fontAlgn="auto">
              <a:spcAft>
                <a:spcPts val="0"/>
              </a:spcAft>
              <a:buFont typeface="Georgia"/>
              <a:buChar char="▫"/>
              <a:defRPr/>
            </a:pPr>
            <a:endParaRPr lang="en-NZ" sz="1600" dirty="0" smtClean="0"/>
          </a:p>
          <a:p>
            <a:pPr marL="658368" lvl="1" indent="-246888" fontAlgn="auto">
              <a:spcAft>
                <a:spcPts val="0"/>
              </a:spcAft>
              <a:buFont typeface="Georgia"/>
              <a:buChar char="▫"/>
              <a:defRPr/>
            </a:pPr>
            <a:r>
              <a:rPr lang="en-NZ" sz="1600" dirty="0" smtClean="0"/>
              <a:t>Forestry projects, which are subject to rules established by the 1992 UNFCCC and the 1997 Kyoto Protocol;</a:t>
            </a:r>
          </a:p>
          <a:p>
            <a:pPr marL="658368" lvl="1" indent="-246888" fontAlgn="auto">
              <a:spcAft>
                <a:spcPts val="0"/>
              </a:spcAft>
              <a:buFont typeface="Georgia"/>
              <a:buChar char="▫"/>
              <a:defRPr/>
            </a:pPr>
            <a:r>
              <a:rPr lang="en-NZ" sz="1600" dirty="0" smtClean="0"/>
              <a:t>Sequestration of CO</a:t>
            </a:r>
            <a:r>
              <a:rPr lang="en-NZ" sz="1600" baseline="-25000" dirty="0" smtClean="0"/>
              <a:t>2</a:t>
            </a:r>
            <a:r>
              <a:rPr lang="en-NZ" sz="1600" dirty="0" smtClean="0"/>
              <a:t> under the seabed, which is subject to the 1996 Protocol to the 1972 London (Dumping) Convention;</a:t>
            </a:r>
          </a:p>
          <a:p>
            <a:pPr marL="658368" lvl="1" indent="-246888" fontAlgn="auto">
              <a:spcAft>
                <a:spcPts val="0"/>
              </a:spcAft>
              <a:buFont typeface="Georgia"/>
              <a:buChar char="▫"/>
              <a:defRPr/>
            </a:pPr>
            <a:r>
              <a:rPr lang="en-NZ" sz="1600" dirty="0" smtClean="0"/>
              <a:t>Ocean fertilization projects at the research stage, which are currently under consideration by the parties to the 1996 Protocol to the 1972 London (Dumping) Convention. </a:t>
            </a:r>
          </a:p>
          <a:p>
            <a:pPr lvl="1"/>
            <a:endParaRPr lang="en-NZ"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066800"/>
          </a:xfrm>
        </p:spPr>
        <p:txBody>
          <a:bodyPr/>
          <a:lstStyle/>
          <a:p>
            <a:r>
              <a:rPr lang="en-NZ" sz="3000" dirty="0" smtClean="0">
                <a:solidFill>
                  <a:srgbClr val="323232"/>
                </a:solidFill>
              </a:rPr>
              <a:t>Discussion: Existing Legal &amp; Policy Constraints</a:t>
            </a:r>
            <a:endParaRPr lang="en-NZ" sz="3200" dirty="0"/>
          </a:p>
        </p:txBody>
      </p:sp>
      <p:sp>
        <p:nvSpPr>
          <p:cNvPr id="5" name="Content Placeholder 4"/>
          <p:cNvSpPr>
            <a:spLocks noGrp="1"/>
          </p:cNvSpPr>
          <p:nvPr>
            <p:ph sz="half" idx="1"/>
          </p:nvPr>
        </p:nvSpPr>
        <p:spPr/>
        <p:txBody>
          <a:bodyPr/>
          <a:lstStyle/>
          <a:p>
            <a:r>
              <a:rPr lang="en-NZ" dirty="0" smtClean="0"/>
              <a:t>However, New Zealand has ratified a large number of international treaties and is bound by principles of customary law relating to environmental protection and the conduct of scientific research.  These rules may directly or indirectly have implications for the development of geo-engineering technologies.   </a:t>
            </a:r>
            <a:endParaRPr lang="en-NZ" dirty="0"/>
          </a:p>
        </p:txBody>
      </p:sp>
      <p:sp>
        <p:nvSpPr>
          <p:cNvPr id="6" name="Content Placeholder 5"/>
          <p:cNvSpPr>
            <a:spLocks noGrp="1"/>
          </p:cNvSpPr>
          <p:nvPr>
            <p:ph sz="half" idx="2"/>
          </p:nvPr>
        </p:nvSpPr>
        <p:spPr/>
        <p:txBody>
          <a:bodyPr/>
          <a:lstStyle/>
          <a:p>
            <a:r>
              <a:rPr lang="en-NZ" dirty="0" smtClean="0"/>
              <a:t>E.g.</a:t>
            </a:r>
          </a:p>
          <a:p>
            <a:pPr lvl="1"/>
            <a:r>
              <a:rPr lang="en-NZ" dirty="0" smtClean="0"/>
              <a:t>1982 UNCLOS	</a:t>
            </a:r>
          </a:p>
          <a:p>
            <a:pPr lvl="1"/>
            <a:r>
              <a:rPr lang="en-NZ" dirty="0" smtClean="0"/>
              <a:t>1992 CBD</a:t>
            </a:r>
          </a:p>
          <a:p>
            <a:pPr lvl="1"/>
            <a:r>
              <a:rPr lang="en-NZ" dirty="0" smtClean="0"/>
              <a:t>1979 CMS</a:t>
            </a:r>
          </a:p>
          <a:p>
            <a:pPr lvl="1"/>
            <a:r>
              <a:rPr lang="en-NZ" dirty="0" smtClean="0"/>
              <a:t>1992 UNFCCC</a:t>
            </a:r>
          </a:p>
          <a:p>
            <a:pPr lvl="1"/>
            <a:r>
              <a:rPr lang="en-NZ" dirty="0" smtClean="0"/>
              <a:t>1972 London Convention &amp; 1996 Protocol</a:t>
            </a:r>
          </a:p>
          <a:p>
            <a:pPr lvl="1"/>
            <a:endParaRPr lang="en-NZ" dirty="0" smtClean="0"/>
          </a:p>
          <a:p>
            <a:pPr lvl="1"/>
            <a:r>
              <a:rPr lang="en-NZ" dirty="0" smtClean="0"/>
              <a:t>Precautionary Principle?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NZ" sz="3000" dirty="0" smtClean="0">
                <a:solidFill>
                  <a:srgbClr val="323232"/>
                </a:solidFill>
              </a:rPr>
              <a:t>Discussion: The Future of Regulation </a:t>
            </a:r>
            <a:br>
              <a:rPr lang="en-NZ" sz="3000" dirty="0" smtClean="0">
                <a:solidFill>
                  <a:srgbClr val="323232"/>
                </a:solidFill>
              </a:rPr>
            </a:br>
            <a:r>
              <a:rPr lang="en-NZ" sz="3000" dirty="0" smtClean="0">
                <a:solidFill>
                  <a:srgbClr val="323232"/>
                </a:solidFill>
              </a:rPr>
              <a:t>	</a:t>
            </a:r>
            <a:r>
              <a:rPr lang="en-NZ" sz="2800" dirty="0" smtClean="0">
                <a:solidFill>
                  <a:srgbClr val="323232"/>
                </a:solidFill>
              </a:rPr>
              <a:t>Selected Questions</a:t>
            </a:r>
            <a:endParaRPr lang="en-NZ" dirty="0"/>
          </a:p>
        </p:txBody>
      </p:sp>
      <p:sp>
        <p:nvSpPr>
          <p:cNvPr id="5" name="Content Placeholder 4"/>
          <p:cNvSpPr>
            <a:spLocks noGrp="1"/>
          </p:cNvSpPr>
          <p:nvPr>
            <p:ph sz="half" idx="1"/>
          </p:nvPr>
        </p:nvSpPr>
        <p:spPr>
          <a:xfrm>
            <a:off x="457200" y="2249488"/>
            <a:ext cx="4038600" cy="4525962"/>
          </a:xfrm>
        </p:spPr>
        <p:txBody>
          <a:bodyPr>
            <a:normAutofit/>
          </a:bodyPr>
          <a:lstStyle/>
          <a:p>
            <a:pPr marL="365760" indent="-256032" fontAlgn="auto">
              <a:spcAft>
                <a:spcPts val="0"/>
              </a:spcAft>
              <a:buClr>
                <a:schemeClr val="accent3"/>
              </a:buClr>
              <a:buFont typeface="Georgia"/>
              <a:buChar char="•"/>
              <a:defRPr/>
            </a:pPr>
            <a:endParaRPr lang="en-NZ" dirty="0" smtClean="0"/>
          </a:p>
          <a:p>
            <a:pPr marL="566928" indent="-457200" fontAlgn="auto">
              <a:spcAft>
                <a:spcPts val="0"/>
              </a:spcAft>
              <a:buClr>
                <a:schemeClr val="accent3"/>
              </a:buClr>
              <a:buFont typeface="+mj-lt"/>
              <a:buAutoNum type="arabicPeriod"/>
              <a:defRPr/>
            </a:pPr>
            <a:r>
              <a:rPr lang="en-NZ" dirty="0" smtClean="0"/>
              <a:t>Are geo-engineering technologies </a:t>
            </a:r>
            <a:r>
              <a:rPr lang="en-NZ" i="1" dirty="0" smtClean="0"/>
              <a:t>qualitatively different</a:t>
            </a:r>
            <a:r>
              <a:rPr lang="en-NZ" dirty="0" smtClean="0"/>
              <a:t> from other technologies associated with climate change and, as a consequence, require the development of specialist principles or approaches to regulation?  Or, are our existing regulatory tools sufficient?</a:t>
            </a:r>
            <a:endParaRPr lang="en-NZ" dirty="0"/>
          </a:p>
        </p:txBody>
      </p:sp>
      <p:pic>
        <p:nvPicPr>
          <p:cNvPr id="19460" name="Content Placeholder 6" descr="geoengineering.jpg"/>
          <p:cNvPicPr>
            <a:picLocks noGrp="1" noChangeAspect="1"/>
          </p:cNvPicPr>
          <p:nvPr>
            <p:ph sz="half" idx="2"/>
          </p:nvPr>
        </p:nvPicPr>
        <p:blipFill>
          <a:blip r:embed="rId3" cstate="print"/>
          <a:srcRect/>
          <a:stretch>
            <a:fillRect/>
          </a:stretch>
        </p:blipFill>
        <p:spPr>
          <a:xfrm>
            <a:off x="4648200" y="3243263"/>
            <a:ext cx="4038600" cy="253841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NZ" dirty="0" smtClean="0">
                <a:solidFill>
                  <a:srgbClr val="323232"/>
                </a:solidFill>
              </a:rPr>
              <a:t>Discussion: The Future of Regulation </a:t>
            </a:r>
            <a:br>
              <a:rPr lang="en-NZ" dirty="0" smtClean="0">
                <a:solidFill>
                  <a:srgbClr val="323232"/>
                </a:solidFill>
              </a:rPr>
            </a:br>
            <a:r>
              <a:rPr lang="en-NZ" dirty="0" smtClean="0">
                <a:solidFill>
                  <a:srgbClr val="323232"/>
                </a:solidFill>
              </a:rPr>
              <a:t>	</a:t>
            </a:r>
            <a:r>
              <a:rPr lang="en-NZ" sz="3600" dirty="0" smtClean="0">
                <a:solidFill>
                  <a:srgbClr val="323232"/>
                </a:solidFill>
              </a:rPr>
              <a:t>Selected Questions</a:t>
            </a:r>
            <a:endParaRPr lang="en-NZ" dirty="0"/>
          </a:p>
        </p:txBody>
      </p:sp>
      <p:sp>
        <p:nvSpPr>
          <p:cNvPr id="3" name="Content Placeholder 2"/>
          <p:cNvSpPr>
            <a:spLocks noGrp="1"/>
          </p:cNvSpPr>
          <p:nvPr>
            <p:ph sz="half" idx="1"/>
          </p:nvPr>
        </p:nvSpPr>
        <p:spPr>
          <a:xfrm>
            <a:off x="457200" y="2249488"/>
            <a:ext cx="4038600" cy="4525962"/>
          </a:xfrm>
        </p:spPr>
        <p:txBody>
          <a:bodyPr>
            <a:normAutofit/>
          </a:bodyPr>
          <a:lstStyle/>
          <a:p>
            <a:pPr marL="365760" indent="-256032" fontAlgn="auto">
              <a:spcAft>
                <a:spcPts val="0"/>
              </a:spcAft>
              <a:buClr>
                <a:schemeClr val="accent3"/>
              </a:buClr>
              <a:buFont typeface="Georgia"/>
              <a:buChar char="•"/>
              <a:defRPr/>
            </a:pPr>
            <a:endParaRPr lang="en-NZ" dirty="0" smtClean="0"/>
          </a:p>
          <a:p>
            <a:pPr marL="566928" indent="-457200" fontAlgn="auto">
              <a:spcAft>
                <a:spcPts val="0"/>
              </a:spcAft>
              <a:buClr>
                <a:schemeClr val="accent3"/>
              </a:buClr>
              <a:buFont typeface="+mj-lt"/>
              <a:buAutoNum type="arabicPeriod" startAt="2"/>
              <a:defRPr/>
            </a:pPr>
            <a:r>
              <a:rPr lang="en-NZ" dirty="0" smtClean="0"/>
              <a:t>How can we effectively manage geo-engineering technologies in the face of significant scientific uncertainty?</a:t>
            </a:r>
          </a:p>
          <a:p>
            <a:pPr marL="566928" indent="-457200" fontAlgn="auto">
              <a:spcAft>
                <a:spcPts val="0"/>
              </a:spcAft>
              <a:buClr>
                <a:schemeClr val="accent3"/>
              </a:buClr>
              <a:buFont typeface="+mj-lt"/>
              <a:buAutoNum type="arabicPeriod" startAt="2"/>
              <a:defRPr/>
            </a:pPr>
            <a:endParaRPr lang="en-NZ" dirty="0" smtClean="0"/>
          </a:p>
          <a:p>
            <a:pPr marL="859536" lvl="1" indent="-457200" fontAlgn="auto">
              <a:spcAft>
                <a:spcPts val="0"/>
              </a:spcAft>
              <a:buFont typeface="Georgia"/>
              <a:buChar char="▫"/>
              <a:defRPr/>
            </a:pPr>
            <a:r>
              <a:rPr lang="en-NZ" dirty="0" smtClean="0"/>
              <a:t>Does the precautionary principle have a role to play or would it simple stifle all research and innovation?</a:t>
            </a:r>
            <a:endParaRPr lang="en-NZ" dirty="0"/>
          </a:p>
        </p:txBody>
      </p:sp>
      <p:pic>
        <p:nvPicPr>
          <p:cNvPr id="20484" name="Content Placeholder 4" descr="EV-AA111_COVER_G_20090605135816.jpg"/>
          <p:cNvPicPr>
            <a:picLocks noGrp="1" noChangeAspect="1"/>
          </p:cNvPicPr>
          <p:nvPr>
            <p:ph sz="half" idx="2"/>
          </p:nvPr>
        </p:nvPicPr>
        <p:blipFill>
          <a:blip r:embed="rId3" cstate="print"/>
          <a:srcRect/>
          <a:stretch>
            <a:fillRect/>
          </a:stretch>
        </p:blipFill>
        <p:spPr>
          <a:xfrm>
            <a:off x="4648200" y="3165475"/>
            <a:ext cx="4038600" cy="269398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NZ" sz="3300" dirty="0" smtClean="0">
                <a:solidFill>
                  <a:srgbClr val="323232"/>
                </a:solidFill>
              </a:rPr>
              <a:t>Discussion: The Future of Regulation </a:t>
            </a:r>
            <a:r>
              <a:rPr lang="en-NZ" dirty="0" smtClean="0">
                <a:solidFill>
                  <a:srgbClr val="323232"/>
                </a:solidFill>
              </a:rPr>
              <a:t/>
            </a:r>
            <a:br>
              <a:rPr lang="en-NZ" dirty="0" smtClean="0">
                <a:solidFill>
                  <a:srgbClr val="323232"/>
                </a:solidFill>
              </a:rPr>
            </a:br>
            <a:r>
              <a:rPr lang="en-NZ" dirty="0" smtClean="0">
                <a:solidFill>
                  <a:srgbClr val="323232"/>
                </a:solidFill>
              </a:rPr>
              <a:t>	</a:t>
            </a:r>
            <a:r>
              <a:rPr lang="en-NZ" sz="3100" dirty="0" smtClean="0">
                <a:solidFill>
                  <a:srgbClr val="323232"/>
                </a:solidFill>
              </a:rPr>
              <a:t>Selected Questions</a:t>
            </a:r>
            <a:endParaRPr lang="en-NZ" sz="3100" dirty="0"/>
          </a:p>
        </p:txBody>
      </p:sp>
      <p:sp>
        <p:nvSpPr>
          <p:cNvPr id="3" name="Content Placeholder 2"/>
          <p:cNvSpPr>
            <a:spLocks noGrp="1"/>
          </p:cNvSpPr>
          <p:nvPr>
            <p:ph sz="half" idx="1"/>
          </p:nvPr>
        </p:nvSpPr>
        <p:spPr>
          <a:xfrm>
            <a:off x="457200" y="2249488"/>
            <a:ext cx="4038600" cy="4525962"/>
          </a:xfrm>
        </p:spPr>
        <p:txBody>
          <a:bodyPr>
            <a:normAutofit/>
          </a:bodyPr>
          <a:lstStyle/>
          <a:p>
            <a:pPr marL="365760" indent="-256032" fontAlgn="auto">
              <a:spcAft>
                <a:spcPts val="0"/>
              </a:spcAft>
              <a:buClr>
                <a:schemeClr val="accent3"/>
              </a:buClr>
              <a:buFont typeface="Georgia"/>
              <a:buChar char="•"/>
              <a:defRPr/>
            </a:pPr>
            <a:endParaRPr lang="en-NZ" dirty="0" smtClean="0"/>
          </a:p>
          <a:p>
            <a:pPr marL="566928" indent="-457200" fontAlgn="auto">
              <a:spcAft>
                <a:spcPts val="0"/>
              </a:spcAft>
              <a:buClr>
                <a:schemeClr val="accent3"/>
              </a:buClr>
              <a:buFont typeface="+mj-lt"/>
              <a:buAutoNum type="arabicPeriod" startAt="3"/>
              <a:defRPr/>
            </a:pPr>
            <a:r>
              <a:rPr lang="en-NZ" dirty="0" smtClean="0"/>
              <a:t>Who gets to decide whether to engineer the planet to solve climate change?</a:t>
            </a:r>
          </a:p>
          <a:p>
            <a:pPr marL="566928" indent="-457200" fontAlgn="auto">
              <a:spcAft>
                <a:spcPts val="0"/>
              </a:spcAft>
              <a:buClr>
                <a:schemeClr val="accent3"/>
              </a:buClr>
              <a:buNone/>
              <a:defRPr/>
            </a:pPr>
            <a:endParaRPr lang="en-NZ" dirty="0" smtClean="0"/>
          </a:p>
          <a:p>
            <a:pPr marL="1124141" lvl="2" indent="-457200" fontAlgn="auto">
              <a:spcAft>
                <a:spcPts val="0"/>
              </a:spcAft>
              <a:buClr>
                <a:schemeClr val="accent3"/>
              </a:buClr>
              <a:defRPr/>
            </a:pPr>
            <a:r>
              <a:rPr lang="en-NZ" dirty="0" smtClean="0"/>
              <a:t>Individual states?</a:t>
            </a:r>
          </a:p>
          <a:p>
            <a:pPr marL="1124141" lvl="2" indent="-457200" fontAlgn="auto">
              <a:spcAft>
                <a:spcPts val="0"/>
              </a:spcAft>
              <a:buClr>
                <a:schemeClr val="accent3"/>
              </a:buClr>
              <a:defRPr/>
            </a:pPr>
            <a:r>
              <a:rPr lang="en-NZ" dirty="0" smtClean="0"/>
              <a:t>A collective decision?</a:t>
            </a:r>
          </a:p>
          <a:p>
            <a:pPr marL="1124141" lvl="2" indent="-457200" fontAlgn="auto">
              <a:spcAft>
                <a:spcPts val="0"/>
              </a:spcAft>
              <a:buClr>
                <a:schemeClr val="accent3"/>
              </a:buClr>
              <a:defRPr/>
            </a:pPr>
            <a:r>
              <a:rPr lang="en-NZ" dirty="0" smtClean="0"/>
              <a:t>An expert decision? </a:t>
            </a:r>
            <a:endParaRPr lang="en-NZ" dirty="0"/>
          </a:p>
        </p:txBody>
      </p:sp>
      <p:pic>
        <p:nvPicPr>
          <p:cNvPr id="21508" name="Content Placeholder 4" descr="engineering polar bears.jpg"/>
          <p:cNvPicPr>
            <a:picLocks noGrp="1" noChangeAspect="1"/>
          </p:cNvPicPr>
          <p:nvPr>
            <p:ph sz="half" idx="2"/>
          </p:nvPr>
        </p:nvPicPr>
        <p:blipFill>
          <a:blip r:embed="rId3" cstate="print"/>
          <a:srcRect/>
          <a:stretch>
            <a:fillRect/>
          </a:stretch>
        </p:blipFill>
        <p:spPr>
          <a:xfrm>
            <a:off x="4705350" y="2249488"/>
            <a:ext cx="3924300" cy="413226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1066800"/>
          </a:xfrm>
        </p:spPr>
        <p:txBody>
          <a:bodyPr/>
          <a:lstStyle/>
          <a:p>
            <a:r>
              <a:rPr lang="en-NZ" sz="3000" dirty="0" smtClean="0"/>
              <a:t>Discussion: The Future of Regulation </a:t>
            </a:r>
            <a:r>
              <a:rPr lang="en-NZ" dirty="0" smtClean="0"/>
              <a:t/>
            </a:r>
            <a:br>
              <a:rPr lang="en-NZ" dirty="0" smtClean="0"/>
            </a:br>
            <a:r>
              <a:rPr lang="en-NZ" dirty="0" smtClean="0"/>
              <a:t>	</a:t>
            </a:r>
            <a:r>
              <a:rPr lang="en-NZ" sz="2800" dirty="0" smtClean="0"/>
              <a:t>Selected Questions</a:t>
            </a:r>
            <a:endParaRPr lang="en-NZ" sz="2800" dirty="0"/>
          </a:p>
        </p:txBody>
      </p:sp>
      <p:sp>
        <p:nvSpPr>
          <p:cNvPr id="3" name="Content Placeholder 2"/>
          <p:cNvSpPr>
            <a:spLocks noGrp="1"/>
          </p:cNvSpPr>
          <p:nvPr>
            <p:ph sz="half" idx="1"/>
          </p:nvPr>
        </p:nvSpPr>
        <p:spPr/>
        <p:txBody>
          <a:bodyPr/>
          <a:lstStyle/>
          <a:p>
            <a:pPr marL="566737" indent="-457200">
              <a:buFont typeface="+mj-lt"/>
              <a:buAutoNum type="arabicPeriod" startAt="4"/>
            </a:pPr>
            <a:r>
              <a:rPr lang="en-NZ" dirty="0" smtClean="0"/>
              <a:t>Should decisions to develop geo-engineering technologies be made on a case-by-case basis or should their be some form of overall control at the macro level?</a:t>
            </a:r>
          </a:p>
          <a:p>
            <a:endParaRPr lang="en-NZ" dirty="0" smtClean="0"/>
          </a:p>
          <a:p>
            <a:pPr lvl="1"/>
            <a:r>
              <a:rPr lang="en-NZ" dirty="0" smtClean="0"/>
              <a:t>Do we have appropriate institutions at a national &amp; international level to enable us to achieve this?</a:t>
            </a:r>
            <a:endParaRPr lang="en-NZ" dirty="0"/>
          </a:p>
        </p:txBody>
      </p:sp>
      <p:pic>
        <p:nvPicPr>
          <p:cNvPr id="5" name="Content Placeholder 4" descr="toles-romms-favorite.gif"/>
          <p:cNvPicPr>
            <a:picLocks noGrp="1" noChangeAspect="1"/>
          </p:cNvPicPr>
          <p:nvPr>
            <p:ph sz="half" idx="2"/>
          </p:nvPr>
        </p:nvPicPr>
        <p:blipFill>
          <a:blip r:embed="rId3" cstate="print"/>
          <a:stretch>
            <a:fillRect/>
          </a:stretch>
        </p:blipFill>
        <p:spPr>
          <a:xfrm>
            <a:off x="4572000" y="2348880"/>
            <a:ext cx="4038600" cy="341590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1121</TotalTime>
  <Words>646</Words>
  <Application>Microsoft Office PowerPoint</Application>
  <PresentationFormat>On-screen Show (4:3)</PresentationFormat>
  <Paragraphs>108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Georgia</vt:lpstr>
      <vt:lpstr>Arial</vt:lpstr>
      <vt:lpstr>Trebuchet MS</vt:lpstr>
      <vt:lpstr>Wingdings 2</vt:lpstr>
      <vt:lpstr>Calibri</vt:lpstr>
      <vt:lpstr>Urban</vt:lpstr>
      <vt:lpstr>Scientific, Technical and Geopolitical  Aspects of Geo-engineering Schemes: Implications for New Zealand</vt:lpstr>
      <vt:lpstr>Geo-engineering as a Law &amp; Policy Issue</vt:lpstr>
      <vt:lpstr>Geo-engineering as a Law &amp; Policy Issue</vt:lpstr>
      <vt:lpstr>Discussion: Existing Legal &amp; Policy Constraints</vt:lpstr>
      <vt:lpstr>Discussion: Existing Legal &amp; Policy Constraints</vt:lpstr>
      <vt:lpstr>Discussion: The Future of Regulation   Selected Questions</vt:lpstr>
      <vt:lpstr>Discussion: The Future of Regulation   Selected Questions</vt:lpstr>
      <vt:lpstr>Discussion: The Future of Regulation   Selected Questions</vt:lpstr>
      <vt:lpstr>Discussion: The Future of Regulation   Selected Questions</vt:lpstr>
      <vt:lpstr>Discussion: The Future of Regulation   Selected Questions</vt:lpstr>
      <vt:lpstr>Discussion: The Future of Regulation   Selected Questions</vt:lpstr>
      <vt:lpstr>Discussion: The Future of Regulation   Selected Questions</vt:lpstr>
      <vt:lpstr>Discussion: The Future of Regulation   Selected Questions</vt:lpstr>
      <vt:lpstr>Regulating Geo-engineering:   Management Options</vt:lpstr>
      <vt:lpstr>Proposed Geo-engineering Protocol to the 1992 UNFCCC</vt:lpstr>
    </vt:vector>
  </TitlesOfParts>
  <Company>University of Canterbury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Frankenstein: engineering the climate and the role of international law</dc:title>
  <dc:creator>kns15</dc:creator>
  <cp:lastModifiedBy>Karen</cp:lastModifiedBy>
  <cp:revision>56</cp:revision>
  <dcterms:created xsi:type="dcterms:W3CDTF">2010-11-14T21:11:33Z</dcterms:created>
  <dcterms:modified xsi:type="dcterms:W3CDTF">2011-03-07T03:34:25Z</dcterms:modified>
</cp:coreProperties>
</file>