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9" r:id="rId4"/>
    <p:sldId id="270" r:id="rId5"/>
    <p:sldId id="271" r:id="rId6"/>
    <p:sldId id="277" r:id="rId7"/>
    <p:sldId id="273" r:id="rId8"/>
    <p:sldId id="278" r:id="rId9"/>
    <p:sldId id="274" r:id="rId10"/>
    <p:sldId id="275" r:id="rId11"/>
    <p:sldId id="276" r:id="rId12"/>
  </p:sldIdLst>
  <p:sldSz cx="12207875" cy="9217025"/>
  <p:notesSz cx="6858000" cy="9144000"/>
  <p:defaultTextStyle>
    <a:defPPr>
      <a:defRPr lang="en-US"/>
    </a:defPPr>
    <a:lvl1pPr marL="0" algn="l" defTabSz="61209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2099" algn="l" defTabSz="61209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4199" algn="l" defTabSz="61209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6298" algn="l" defTabSz="61209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8397" algn="l" defTabSz="61209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0497" algn="l" defTabSz="61209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72596" algn="l" defTabSz="61209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4696" algn="l" defTabSz="61209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6795" algn="l" defTabSz="61209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>
          <p15:clr>
            <a:srgbClr val="A4A3A4"/>
          </p15:clr>
        </p15:guide>
        <p15:guide id="2" pos="3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978" y="60"/>
      </p:cViewPr>
      <p:guideLst>
        <p:guide orient="horz" pos="2903"/>
        <p:guide pos="38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043"/>
          <a:stretch/>
        </p:blipFill>
        <p:spPr>
          <a:xfrm>
            <a:off x="-1" y="-158763"/>
            <a:ext cx="12220245" cy="9411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671" y="2215141"/>
            <a:ext cx="6988350" cy="1975686"/>
          </a:xfrm>
        </p:spPr>
        <p:txBody>
          <a:bodyPr anchor="b" anchorCtr="0">
            <a:noAutofit/>
          </a:bodyPr>
          <a:lstStyle>
            <a:lvl1pPr algn="l">
              <a:lnSpc>
                <a:spcPts val="6480"/>
              </a:lnSpc>
              <a:defRPr sz="6200" b="1" i="0" baseline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defRPr>
            </a:lvl1pPr>
          </a:lstStyle>
          <a:p>
            <a:r>
              <a:rPr lang="en-AU" dirty="0" smtClean="0"/>
              <a:t>Headline </a:t>
            </a:r>
            <a:br>
              <a:rPr lang="en-AU" dirty="0" smtClean="0"/>
            </a:br>
            <a:r>
              <a:rPr lang="en-AU" dirty="0" smtClean="0"/>
              <a:t>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3671" y="4190827"/>
            <a:ext cx="6988350" cy="958404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2000" b="1" i="0" baseline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defRPr>
            </a:lvl1pPr>
            <a:lvl2pPr marL="612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6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8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0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2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Subtitle line one</a:t>
            </a:r>
          </a:p>
          <a:p>
            <a:r>
              <a:rPr lang="en-AU" dirty="0" smtClean="0"/>
              <a:t>Subtitle line two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white">
          <a:xfrm>
            <a:off x="922439" y="2040671"/>
            <a:ext cx="20236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8"/>
          <a:stretch/>
        </p:blipFill>
        <p:spPr>
          <a:xfrm>
            <a:off x="6791793" y="6614791"/>
            <a:ext cx="5428452" cy="26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75501" y="1844944"/>
            <a:ext cx="10921981" cy="0"/>
          </a:xfrm>
          <a:prstGeom prst="line">
            <a:avLst/>
          </a:prstGeom>
          <a:ln w="12700">
            <a:solidFill>
              <a:srgbClr val="D5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21096" y="656818"/>
            <a:ext cx="10987088" cy="1198048"/>
          </a:xfrm>
        </p:spPr>
        <p:txBody>
          <a:bodyPr anchor="b" anchorCtr="0">
            <a:normAutofit/>
          </a:bodyPr>
          <a:lstStyle>
            <a:lvl1pPr algn="l">
              <a:lnSpc>
                <a:spcPts val="6000"/>
              </a:lnSpc>
              <a:defRPr sz="5400" b="1" i="0" baseline="0">
                <a:latin typeface="Calibri"/>
              </a:defRPr>
            </a:lvl1pPr>
          </a:lstStyle>
          <a:p>
            <a:r>
              <a:rPr lang="en-AU" dirty="0" smtClean="0"/>
              <a:t>Heading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5501" y="2676525"/>
            <a:ext cx="7649121" cy="4845050"/>
          </a:xfrm>
        </p:spPr>
        <p:txBody>
          <a:bodyPr/>
          <a:lstStyle>
            <a:lvl1pPr marL="0" indent="0">
              <a:lnSpc>
                <a:spcPts val="1940"/>
              </a:lnSpc>
              <a:buFontTx/>
              <a:buNone/>
              <a:defRPr sz="17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700" baseline="0">
                <a:latin typeface="Calibri"/>
              </a:defRPr>
            </a:lvl2pPr>
            <a:lvl3pPr marL="414000" indent="-306000">
              <a:defRPr sz="1700" baseline="0">
                <a:latin typeface="Calibri"/>
              </a:defRPr>
            </a:lvl3pPr>
          </a:lstStyle>
          <a:p>
            <a:pPr lvl="0"/>
            <a:r>
              <a:rPr lang="en-AU" dirty="0" smtClean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04675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7021513" y="2676525"/>
            <a:ext cx="3459162" cy="484505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21096" y="656818"/>
            <a:ext cx="10987088" cy="1198048"/>
          </a:xfrm>
        </p:spPr>
        <p:txBody>
          <a:bodyPr anchor="b" anchorCtr="0">
            <a:normAutofit/>
          </a:bodyPr>
          <a:lstStyle>
            <a:lvl1pPr algn="l">
              <a:lnSpc>
                <a:spcPts val="6000"/>
              </a:lnSpc>
              <a:defRPr sz="5400" b="1" i="0" baseline="0">
                <a:latin typeface="Calibri"/>
              </a:defRPr>
            </a:lvl1pPr>
          </a:lstStyle>
          <a:p>
            <a:r>
              <a:rPr lang="en-AU" dirty="0" smtClean="0"/>
              <a:t>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75501" y="1844944"/>
            <a:ext cx="10921981" cy="0"/>
          </a:xfrm>
          <a:prstGeom prst="line">
            <a:avLst/>
          </a:prstGeom>
          <a:ln w="12700">
            <a:solidFill>
              <a:srgbClr val="D5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5501" y="2676525"/>
            <a:ext cx="5814199" cy="4845050"/>
          </a:xfrm>
        </p:spPr>
        <p:txBody>
          <a:bodyPr/>
          <a:lstStyle>
            <a:lvl1pPr marL="0" indent="0">
              <a:lnSpc>
                <a:spcPts val="1940"/>
              </a:lnSpc>
              <a:buFontTx/>
              <a:buNone/>
              <a:defRPr sz="17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700" baseline="0">
                <a:latin typeface="Calibri"/>
              </a:defRPr>
            </a:lvl2pPr>
            <a:lvl3pPr marL="414000" indent="-306000">
              <a:defRPr sz="1700" baseline="0">
                <a:latin typeface="Calibri"/>
              </a:defRPr>
            </a:lvl3pPr>
          </a:lstStyle>
          <a:p>
            <a:pPr lvl="0"/>
            <a:r>
              <a:rPr lang="en-AU" dirty="0" smtClean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42750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675501" y="2676096"/>
            <a:ext cx="7109255" cy="484505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38320" y="2676525"/>
            <a:ext cx="3459162" cy="484505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1096" y="656818"/>
            <a:ext cx="10987088" cy="1198048"/>
          </a:xfrm>
        </p:spPr>
        <p:txBody>
          <a:bodyPr anchor="b" anchorCtr="0">
            <a:normAutofit/>
          </a:bodyPr>
          <a:lstStyle>
            <a:lvl1pPr algn="l">
              <a:lnSpc>
                <a:spcPts val="6000"/>
              </a:lnSpc>
              <a:defRPr sz="5400" b="1" i="0" baseline="0">
                <a:latin typeface="Calibri"/>
              </a:defRPr>
            </a:lvl1pPr>
          </a:lstStyle>
          <a:p>
            <a:r>
              <a:rPr lang="en-AU" dirty="0" smtClean="0"/>
              <a:t>Heading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75501" y="1844944"/>
            <a:ext cx="10921981" cy="0"/>
          </a:xfrm>
          <a:prstGeom prst="line">
            <a:avLst/>
          </a:prstGeom>
          <a:ln w="12700">
            <a:solidFill>
              <a:srgbClr val="D5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6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0394" y="369108"/>
            <a:ext cx="10987088" cy="1536171"/>
          </a:xfrm>
          <a:prstGeom prst="rect">
            <a:avLst/>
          </a:prstGeom>
        </p:spPr>
        <p:txBody>
          <a:bodyPr vert="horz" lIns="122420" tIns="61210" rIns="122420" bIns="612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94" y="2150640"/>
            <a:ext cx="10987088" cy="6082810"/>
          </a:xfrm>
          <a:prstGeom prst="rect">
            <a:avLst/>
          </a:prstGeom>
        </p:spPr>
        <p:txBody>
          <a:bodyPr vert="horz" lIns="122420" tIns="61210" rIns="122420" bIns="6121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394" y="8542817"/>
            <a:ext cx="2848504" cy="490721"/>
          </a:xfrm>
          <a:prstGeom prst="rect">
            <a:avLst/>
          </a:prstGeom>
        </p:spPr>
        <p:txBody>
          <a:bodyPr vert="horz" lIns="122420" tIns="61210" rIns="122420" bIns="6121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71BB-2BB2-3847-A63B-CF02749138E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1024" y="8542817"/>
            <a:ext cx="3865827" cy="490721"/>
          </a:xfrm>
          <a:prstGeom prst="rect">
            <a:avLst/>
          </a:prstGeom>
        </p:spPr>
        <p:txBody>
          <a:bodyPr vert="horz" lIns="122420" tIns="61210" rIns="122420" bIns="6121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977" y="8542817"/>
            <a:ext cx="2848504" cy="490721"/>
          </a:xfrm>
          <a:prstGeom prst="rect">
            <a:avLst/>
          </a:prstGeom>
        </p:spPr>
        <p:txBody>
          <a:bodyPr vert="horz" lIns="122420" tIns="61210" rIns="122420" bIns="6121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FE2F4-7157-0041-B81F-B50C6B117B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"/>
          <a:stretch/>
        </p:blipFill>
        <p:spPr>
          <a:xfrm>
            <a:off x="8633193" y="7511130"/>
            <a:ext cx="3571507" cy="17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7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txStyles>
    <p:titleStyle>
      <a:lvl1pPr algn="ctr" defTabSz="61209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075" indent="-459075" algn="l" defTabSz="612099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4661" indent="-382562" algn="l" defTabSz="612099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30248" indent="-306050" algn="l" defTabSz="61209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2348" indent="-306050" algn="l" defTabSz="612099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4447" indent="-306050" algn="l" defTabSz="612099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6546" indent="-306050" algn="l" defTabSz="61209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8646" indent="-306050" algn="l" defTabSz="61209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0745" indent="-306050" algn="l" defTabSz="61209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845" indent="-306050" algn="l" defTabSz="61209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99" algn="l" defTabSz="6120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199" algn="l" defTabSz="6120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98" algn="l" defTabSz="6120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97" algn="l" defTabSz="6120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0497" algn="l" defTabSz="6120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2596" algn="l" defTabSz="6120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4696" algn="l" defTabSz="6120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795" algn="l" defTabSz="6120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yalsociety.org.nz/orcid-in-new-zealand/" TargetMode="External"/><Relationship Id="rId2" Type="http://schemas.openxmlformats.org/officeDocument/2006/relationships/hyperlink" Target="mailto:orcid@royalsociety.org.n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r>
              <a:rPr lang="en-NZ" dirty="0" smtClean="0">
                <a:effectLst/>
              </a:rPr>
              <a:t>ORCID – a brief overview</a:t>
            </a:r>
            <a:endParaRPr lang="en-NZ" dirty="0">
              <a:effectLst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 bwMode="white"/>
        <p:txBody>
          <a:bodyPr/>
          <a:lstStyle/>
          <a:p>
            <a:r>
              <a:rPr lang="en-NZ" b="0" dirty="0" smtClean="0">
                <a:effectLst/>
              </a:rPr>
              <a:t>ITP Research Symposium 24 September 2020</a:t>
            </a:r>
            <a:endParaRPr lang="en-NZ" b="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873143" y="7599829"/>
            <a:ext cx="6898878" cy="76431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2640"/>
              </a:lnSpc>
            </a:pPr>
            <a:r>
              <a:rPr lang="en-NZ" sz="1800" dirty="0" smtClean="0">
                <a:solidFill>
                  <a:schemeClr val="bg1"/>
                </a:solidFill>
                <a:latin typeface="Calibri"/>
                <a:cs typeface="Calibri"/>
              </a:rPr>
              <a:t>Presenter – Jill Mellanby</a:t>
            </a:r>
          </a:p>
          <a:p>
            <a:pPr>
              <a:lnSpc>
                <a:spcPts val="2640"/>
              </a:lnSpc>
            </a:pPr>
            <a:r>
              <a:rPr lang="en-NZ" sz="1800" dirty="0" smtClean="0">
                <a:solidFill>
                  <a:schemeClr val="bg1"/>
                </a:solidFill>
                <a:latin typeface="Calibri"/>
                <a:cs typeface="Calibri"/>
              </a:rPr>
              <a:t>Date – 24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35511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Advisory Committee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5501" y="2676525"/>
            <a:ext cx="9331384" cy="4845050"/>
          </a:xfrm>
        </p:spPr>
        <p:txBody>
          <a:bodyPr/>
          <a:lstStyle/>
          <a:p>
            <a:r>
              <a:rPr lang="en-NZ" sz="2400" dirty="0" smtClean="0">
                <a:solidFill>
                  <a:srgbClr val="0070C0"/>
                </a:solidFill>
              </a:rPr>
              <a:t>Representatives from the major consortium sectors</a:t>
            </a:r>
          </a:p>
          <a:p>
            <a:endParaRPr lang="en-NZ" dirty="0"/>
          </a:p>
          <a:p>
            <a:r>
              <a:rPr lang="en-NZ" sz="2000" dirty="0" smtClean="0"/>
              <a:t>10 people</a:t>
            </a:r>
          </a:p>
          <a:p>
            <a:r>
              <a:rPr lang="en-NZ" sz="2000" dirty="0" smtClean="0"/>
              <a:t>Meet 2-3 times per year</a:t>
            </a:r>
          </a:p>
          <a:p>
            <a:r>
              <a:rPr lang="en-NZ" sz="2000" dirty="0" smtClean="0"/>
              <a:t>Provides consortium lead organisation with information relevant to the sectors that make up the consortium – challenges, success stories</a:t>
            </a:r>
          </a:p>
          <a:p>
            <a:endParaRPr lang="en-NZ" dirty="0" smtClean="0"/>
          </a:p>
          <a:p>
            <a:r>
              <a:rPr lang="en-NZ" sz="2400" b="1" dirty="0" smtClean="0">
                <a:solidFill>
                  <a:schemeClr val="accent6">
                    <a:lumMod val="75000"/>
                  </a:schemeClr>
                </a:solidFill>
              </a:rPr>
              <a:t>Lesley Brook, based at Otago Polytechnic, represents the ITPs </a:t>
            </a:r>
            <a:endParaRPr lang="en-N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Contact and information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Z" dirty="0" smtClean="0">
              <a:hlinkClick r:id="rId2"/>
            </a:endParaRPr>
          </a:p>
          <a:p>
            <a:endParaRPr lang="en-NZ" sz="2000" dirty="0" smtClean="0"/>
          </a:p>
          <a:p>
            <a:r>
              <a:rPr lang="en-NZ" sz="3200" b="1" dirty="0">
                <a:solidFill>
                  <a:srgbClr val="0070C0"/>
                </a:solidFill>
              </a:rPr>
              <a:t>Thank you for listening</a:t>
            </a:r>
          </a:p>
          <a:p>
            <a:endParaRPr lang="en-NZ" sz="2000" dirty="0"/>
          </a:p>
          <a:p>
            <a:r>
              <a:rPr lang="en-NZ" sz="2000" dirty="0" smtClean="0"/>
              <a:t>email :</a:t>
            </a:r>
            <a:endParaRPr lang="en-NZ" sz="2000" dirty="0"/>
          </a:p>
          <a:p>
            <a:r>
              <a:rPr lang="en-NZ" sz="2000" dirty="0"/>
              <a:t>	</a:t>
            </a:r>
            <a:r>
              <a:rPr lang="en-NZ" sz="2000" dirty="0">
                <a:hlinkClick r:id="rId2"/>
              </a:rPr>
              <a:t>orcid@royalsociety.org.nz</a:t>
            </a:r>
            <a:endParaRPr lang="en-NZ" sz="2000" dirty="0"/>
          </a:p>
          <a:p>
            <a:endParaRPr lang="en-NZ" sz="2000" dirty="0"/>
          </a:p>
          <a:p>
            <a:r>
              <a:rPr lang="en-NZ" sz="2000" dirty="0" smtClean="0"/>
              <a:t>More information:</a:t>
            </a:r>
            <a:endParaRPr lang="en-NZ" sz="2000" dirty="0"/>
          </a:p>
          <a:p>
            <a:r>
              <a:rPr lang="en-NZ" sz="2000" dirty="0"/>
              <a:t>	</a:t>
            </a:r>
            <a:r>
              <a:rPr lang="en-NZ" sz="2000" dirty="0">
                <a:hlinkClick r:id="rId3"/>
              </a:rPr>
              <a:t>https://www.royalsociety.org.nz/orcid-in-new-zealand/</a:t>
            </a:r>
            <a:r>
              <a:rPr lang="en-NZ" sz="2000" dirty="0"/>
              <a:t> </a:t>
            </a: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9340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 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dirty="0"/>
              <a:t> </a:t>
            </a:r>
            <a:r>
              <a:rPr lang="en-US" dirty="0" smtClean="0"/>
              <a:t>    What </a:t>
            </a:r>
            <a:r>
              <a:rPr lang="en-US" dirty="0"/>
              <a:t>is </a:t>
            </a:r>
            <a:r>
              <a:rPr lang="en-US" dirty="0" smtClean="0"/>
              <a:t>it?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5501" y="2676525"/>
            <a:ext cx="10139037" cy="4845050"/>
          </a:xfrm>
        </p:spPr>
        <p:txBody>
          <a:bodyPr>
            <a:normAutofit fontScale="92500" lnSpcReduction="10000"/>
          </a:bodyPr>
          <a:lstStyle/>
          <a:p>
            <a:r>
              <a:rPr lang="en-US" sz="3300" b="1" dirty="0"/>
              <a:t>Two things:</a:t>
            </a:r>
          </a:p>
          <a:p>
            <a:endParaRPr lang="en-US" sz="1800" dirty="0"/>
          </a:p>
          <a:p>
            <a:pPr>
              <a:lnSpc>
                <a:spcPct val="170000"/>
              </a:lnSpc>
            </a:pPr>
            <a:r>
              <a:rPr lang="en-US" sz="1800" b="1" dirty="0">
                <a:solidFill>
                  <a:srgbClr val="00B0F0"/>
                </a:solidFill>
              </a:rPr>
              <a:t>1. </a:t>
            </a:r>
            <a:r>
              <a:rPr lang="en-US" sz="3100" b="1" dirty="0" smtClean="0">
                <a:solidFill>
                  <a:srgbClr val="00B0F0"/>
                </a:solidFill>
              </a:rPr>
              <a:t>Persistent person </a:t>
            </a:r>
            <a:r>
              <a:rPr lang="en-US" sz="3100" b="1" dirty="0">
                <a:solidFill>
                  <a:srgbClr val="00B0F0"/>
                </a:solidFill>
              </a:rPr>
              <a:t>identifier </a:t>
            </a:r>
            <a:r>
              <a:rPr lang="en-US" sz="1800" b="1" dirty="0"/>
              <a:t>for </a:t>
            </a:r>
            <a:r>
              <a:rPr lang="en-US" sz="3100" b="1" dirty="0" smtClean="0">
                <a:solidFill>
                  <a:srgbClr val="00B0F0"/>
                </a:solidFill>
              </a:rPr>
              <a:t>researchers (FREE)</a:t>
            </a:r>
            <a:endParaRPr lang="en-US" sz="3100" b="1" dirty="0">
              <a:solidFill>
                <a:srgbClr val="00B0F0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1800" b="1" dirty="0"/>
              <a:t>Names are not unique enough to identify people.</a:t>
            </a:r>
          </a:p>
          <a:p>
            <a:pPr>
              <a:lnSpc>
                <a:spcPct val="170000"/>
              </a:lnSpc>
            </a:pPr>
            <a:endParaRPr lang="en-US" sz="1800" b="1" dirty="0"/>
          </a:p>
          <a:p>
            <a:pPr marL="342900" indent="-342900">
              <a:buAutoNum type="arabicPeriod"/>
            </a:pPr>
            <a:endParaRPr lang="en-US" sz="1800" b="1" dirty="0"/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B0F0"/>
                </a:solidFill>
              </a:rPr>
              <a:t>2. </a:t>
            </a:r>
            <a:r>
              <a:rPr lang="en-US" sz="3100" b="1" dirty="0">
                <a:solidFill>
                  <a:srgbClr val="00B0F0"/>
                </a:solidFill>
              </a:rPr>
              <a:t>System to system interactions </a:t>
            </a:r>
            <a:r>
              <a:rPr lang="en-US" sz="1800" b="1" dirty="0"/>
              <a:t>for </a:t>
            </a:r>
            <a:r>
              <a:rPr lang="en-US" sz="3000" b="1" dirty="0">
                <a:solidFill>
                  <a:srgbClr val="00B0F0"/>
                </a:solidFill>
              </a:rPr>
              <a:t>member organisations </a:t>
            </a:r>
            <a:r>
              <a:rPr lang="en-US" sz="3000" b="1" dirty="0" smtClean="0">
                <a:solidFill>
                  <a:srgbClr val="00B0F0"/>
                </a:solidFill>
              </a:rPr>
              <a:t>(COST – but paid by MBIE)</a:t>
            </a:r>
            <a:endParaRPr lang="en-US" sz="3000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/>
              <a:t>(Publishers, funders, research organisations). </a:t>
            </a:r>
            <a:br>
              <a:rPr lang="en-US" sz="1800" b="1" dirty="0"/>
            </a:br>
            <a:r>
              <a:rPr lang="en-US" sz="1800" b="1" dirty="0"/>
              <a:t>Machine readable information that can be reused e.g. for reporting purposes, saving everyone time. 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05" y="1047074"/>
            <a:ext cx="2397858" cy="7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Why use ORCID?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sz="2400" b="1" dirty="0" smtClean="0">
                <a:solidFill>
                  <a:srgbClr val="0070C0"/>
                </a:solidFill>
              </a:rPr>
              <a:t>Researcher </a:t>
            </a:r>
          </a:p>
          <a:p>
            <a:r>
              <a:rPr lang="en-NZ" dirty="0" smtClean="0"/>
              <a:t>Instead of filling in the same information over and over to your employer; funder </a:t>
            </a:r>
            <a:r>
              <a:rPr lang="en-NZ" dirty="0" err="1" smtClean="0"/>
              <a:t>etc</a:t>
            </a:r>
            <a:r>
              <a:rPr lang="en-NZ" dirty="0" smtClean="0"/>
              <a:t>, simply supply your ORCID ID</a:t>
            </a:r>
          </a:p>
          <a:p>
            <a:endParaRPr lang="en-NZ" dirty="0"/>
          </a:p>
          <a:p>
            <a:r>
              <a:rPr lang="en-NZ" sz="2400" b="1" dirty="0" smtClean="0">
                <a:solidFill>
                  <a:schemeClr val="accent6">
                    <a:lumMod val="75000"/>
                  </a:schemeClr>
                </a:solidFill>
              </a:rPr>
              <a:t>Save time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sz="2400" b="1" dirty="0" smtClean="0">
                <a:solidFill>
                  <a:srgbClr val="0070C0"/>
                </a:solidFill>
              </a:rPr>
              <a:t>Member organisation</a:t>
            </a:r>
          </a:p>
          <a:p>
            <a:r>
              <a:rPr lang="en-NZ" dirty="0" smtClean="0"/>
              <a:t>Write information – control how your organisation’s name is used</a:t>
            </a:r>
          </a:p>
          <a:p>
            <a:r>
              <a:rPr lang="en-NZ" dirty="0" smtClean="0"/>
              <a:t>Read </a:t>
            </a:r>
            <a:r>
              <a:rPr lang="en-NZ" dirty="0"/>
              <a:t>information </a:t>
            </a:r>
            <a:r>
              <a:rPr lang="en-NZ" dirty="0" smtClean="0"/>
              <a:t>– collect ORCID IDs and reuse the information in your reporting systems</a:t>
            </a:r>
          </a:p>
          <a:p>
            <a:endParaRPr lang="en-NZ" dirty="0"/>
          </a:p>
          <a:p>
            <a:r>
              <a:rPr lang="en-NZ" sz="2400" b="1" dirty="0" smtClean="0">
                <a:solidFill>
                  <a:schemeClr val="accent6">
                    <a:lumMod val="75000"/>
                  </a:schemeClr>
                </a:solidFill>
              </a:rPr>
              <a:t>Save time – accurate data collection</a:t>
            </a:r>
          </a:p>
          <a:p>
            <a:endParaRPr lang="en-N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rgbClr val="92D050"/>
                </a:solidFill>
              </a:rPr>
              <a:t>ORCID enter once – reuse often</a:t>
            </a:r>
          </a:p>
          <a:p>
            <a:endParaRPr lang="en-N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2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goes into an ORCID record?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5501" y="2676524"/>
            <a:ext cx="8574007" cy="57113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>
                <a:solidFill>
                  <a:srgbClr val="0070C0"/>
                </a:solidFill>
              </a:rPr>
              <a:t>Affiliations: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/>
              <a:t>		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/>
              <a:t>		Education and 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/>
              <a:t>		Membership and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/>
              <a:t>		Invited positions and distinctions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 smtClean="0">
                <a:solidFill>
                  <a:srgbClr val="0070C0"/>
                </a:solidFill>
              </a:rPr>
              <a:t>Funding</a:t>
            </a:r>
            <a:endParaRPr lang="en-NZ" b="1" dirty="0">
              <a:solidFill>
                <a:srgbClr val="0070C0"/>
              </a:solidFill>
            </a:endParaRPr>
          </a:p>
          <a:p>
            <a:endParaRPr lang="en-N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 smtClean="0">
                <a:solidFill>
                  <a:srgbClr val="0070C0"/>
                </a:solidFill>
              </a:rPr>
              <a:t>Works</a:t>
            </a:r>
            <a:r>
              <a:rPr lang="en-NZ" b="1" dirty="0" smtClean="0"/>
              <a:t> (Research Outputs)</a:t>
            </a:r>
            <a:endParaRPr lang="en-N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>
                <a:solidFill>
                  <a:srgbClr val="0070C0"/>
                </a:solidFill>
              </a:rPr>
              <a:t>Peer review </a:t>
            </a:r>
            <a:r>
              <a:rPr lang="en-NZ" b="1" dirty="0" smtClean="0">
                <a:solidFill>
                  <a:srgbClr val="0070C0"/>
                </a:solidFill>
              </a:rPr>
              <a:t>activity</a:t>
            </a:r>
            <a:endParaRPr lang="en-N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>
                <a:solidFill>
                  <a:srgbClr val="0070C0"/>
                </a:solidFill>
              </a:rPr>
              <a:t>Research </a:t>
            </a:r>
            <a:r>
              <a:rPr lang="en-NZ" b="1" dirty="0" smtClean="0">
                <a:solidFill>
                  <a:srgbClr val="0070C0"/>
                </a:solidFill>
              </a:rPr>
              <a:t>resources </a:t>
            </a:r>
            <a:r>
              <a:rPr lang="en-NZ" b="1" dirty="0" smtClean="0"/>
              <a:t>(‘things’ used to carry out research, e.g. equipment, special collections, field sites, etc.)</a:t>
            </a:r>
            <a:endParaRPr lang="en-NZ" b="1" dirty="0"/>
          </a:p>
          <a:p>
            <a:endParaRPr lang="en-NZ" dirty="0"/>
          </a:p>
          <a:p>
            <a:r>
              <a:rPr lang="en-NZ" dirty="0"/>
              <a:t>Also keywords, other names, websites, other IDs, </a:t>
            </a:r>
            <a:r>
              <a:rPr lang="en-NZ" dirty="0" smtClean="0"/>
              <a:t>biography</a:t>
            </a:r>
          </a:p>
          <a:p>
            <a:endParaRPr lang="en-NZ" dirty="0"/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7837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How does information get into ORCID?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5501" y="2676525"/>
            <a:ext cx="11298785" cy="5204732"/>
          </a:xfrm>
        </p:spPr>
        <p:txBody>
          <a:bodyPr/>
          <a:lstStyle/>
          <a:p>
            <a:r>
              <a:rPr lang="en-NZ" sz="2800" b="1" dirty="0" smtClean="0">
                <a:solidFill>
                  <a:srgbClr val="0070C0"/>
                </a:solidFill>
              </a:rPr>
              <a:t>Record </a:t>
            </a:r>
            <a:r>
              <a:rPr lang="en-NZ" sz="2800" b="1" dirty="0">
                <a:solidFill>
                  <a:srgbClr val="0070C0"/>
                </a:solidFill>
              </a:rPr>
              <a:t>holder writes it themselves </a:t>
            </a:r>
          </a:p>
          <a:p>
            <a:r>
              <a:rPr lang="en-NZ" sz="1600" b="1" dirty="0"/>
              <a:t>	– may be </a:t>
            </a:r>
            <a:r>
              <a:rPr lang="en-NZ" sz="1600" b="1" dirty="0" smtClean="0"/>
              <a:t>unreliable; takes time and energy</a:t>
            </a:r>
          </a:p>
          <a:p>
            <a:endParaRPr lang="en-NZ" sz="1600" b="1" dirty="0"/>
          </a:p>
          <a:p>
            <a:r>
              <a:rPr lang="en-NZ" sz="1600" b="1" dirty="0" smtClean="0">
                <a:solidFill>
                  <a:schemeClr val="accent6">
                    <a:lumMod val="75000"/>
                  </a:schemeClr>
                </a:solidFill>
              </a:rPr>
              <a:t>ACTION – give permission to trusted third parties to write accurate information for you</a:t>
            </a:r>
            <a:endParaRPr lang="en-NZ" sz="1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NZ" sz="1600" b="1" dirty="0"/>
          </a:p>
          <a:p>
            <a:endParaRPr lang="en-NZ" sz="2000" b="1" dirty="0" smtClean="0">
              <a:solidFill>
                <a:srgbClr val="0070C0"/>
              </a:solidFill>
            </a:endParaRPr>
          </a:p>
          <a:p>
            <a:endParaRPr lang="en-NZ" sz="2000" b="1" dirty="0">
              <a:solidFill>
                <a:srgbClr val="0070C0"/>
              </a:solidFill>
            </a:endParaRPr>
          </a:p>
          <a:p>
            <a:r>
              <a:rPr lang="en-NZ" sz="2800" b="1" dirty="0" smtClean="0">
                <a:solidFill>
                  <a:srgbClr val="0070C0"/>
                </a:solidFill>
              </a:rPr>
              <a:t>Third </a:t>
            </a:r>
            <a:r>
              <a:rPr lang="en-NZ" sz="2800" b="1" dirty="0">
                <a:solidFill>
                  <a:srgbClr val="0070C0"/>
                </a:solidFill>
              </a:rPr>
              <a:t>parties get permission from the record holder to read </a:t>
            </a:r>
            <a:r>
              <a:rPr lang="en-NZ" sz="2800" b="1" dirty="0" smtClean="0">
                <a:solidFill>
                  <a:srgbClr val="0070C0"/>
                </a:solidFill>
              </a:rPr>
              <a:t>from/write </a:t>
            </a:r>
            <a:r>
              <a:rPr lang="en-NZ" sz="2800" b="1" dirty="0">
                <a:solidFill>
                  <a:srgbClr val="0070C0"/>
                </a:solidFill>
              </a:rPr>
              <a:t>to the record </a:t>
            </a:r>
            <a:endParaRPr lang="en-NZ" sz="1600" b="1" dirty="0"/>
          </a:p>
          <a:p>
            <a:r>
              <a:rPr lang="en-NZ" sz="1600" b="1" dirty="0"/>
              <a:t>	 – reliable, verified sources of information that can be reused for 	reporting </a:t>
            </a:r>
            <a:r>
              <a:rPr lang="en-NZ" sz="1600" b="1" dirty="0" smtClean="0"/>
              <a:t>purposes</a:t>
            </a:r>
            <a:r>
              <a:rPr lang="en-NZ" sz="1600" b="1" dirty="0"/>
              <a:t>. </a:t>
            </a:r>
          </a:p>
          <a:p>
            <a:endParaRPr lang="en-NZ" sz="1600" b="1" dirty="0"/>
          </a:p>
          <a:p>
            <a:r>
              <a:rPr lang="en-NZ" sz="1600" b="1" dirty="0"/>
              <a:t>Third party can be: </a:t>
            </a:r>
          </a:p>
          <a:p>
            <a:r>
              <a:rPr lang="en-NZ" sz="1600" b="1" dirty="0"/>
              <a:t>employer, education provider, publisher, funder, peer-review organiser (journal, conference organiser), research facility owner</a:t>
            </a:r>
            <a:r>
              <a:rPr lang="en-NZ" sz="1600" b="1" dirty="0" smtClean="0"/>
              <a:t>.</a:t>
            </a:r>
          </a:p>
          <a:p>
            <a:endParaRPr lang="en-NZ" sz="1600" b="1" dirty="0"/>
          </a:p>
          <a:p>
            <a:r>
              <a:rPr lang="en-NZ" sz="1600" b="1" dirty="0">
                <a:solidFill>
                  <a:schemeClr val="accent6">
                    <a:lumMod val="75000"/>
                  </a:schemeClr>
                </a:solidFill>
              </a:rPr>
              <a:t>ACTION – </a:t>
            </a:r>
            <a:r>
              <a:rPr lang="en-NZ" sz="1600" b="1" dirty="0" smtClean="0">
                <a:solidFill>
                  <a:schemeClr val="accent6">
                    <a:lumMod val="75000"/>
                  </a:schemeClr>
                </a:solidFill>
              </a:rPr>
              <a:t>request </a:t>
            </a:r>
            <a:r>
              <a:rPr lang="en-NZ" sz="1600" b="1" dirty="0">
                <a:solidFill>
                  <a:schemeClr val="accent6">
                    <a:lumMod val="75000"/>
                  </a:schemeClr>
                </a:solidFill>
              </a:rPr>
              <a:t>permission </a:t>
            </a:r>
            <a:r>
              <a:rPr lang="en-NZ" sz="1600" b="1" dirty="0" smtClean="0">
                <a:solidFill>
                  <a:schemeClr val="accent6">
                    <a:lumMod val="75000"/>
                  </a:schemeClr>
                </a:solidFill>
              </a:rPr>
              <a:t>to read from/write to the ORCID records of your researchers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4616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01" y="0"/>
            <a:ext cx="6203444" cy="92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3200" dirty="0" smtClean="0"/>
              <a:t>Member organisations - how </a:t>
            </a:r>
            <a:r>
              <a:rPr lang="en-NZ" sz="3200" dirty="0"/>
              <a:t>to </a:t>
            </a:r>
            <a:r>
              <a:rPr lang="en-NZ" sz="3200" dirty="0" smtClean="0"/>
              <a:t>request permission to read from/write to ORCID records and act on it</a:t>
            </a:r>
            <a:endParaRPr lang="en-NZ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sz="1800" b="1" dirty="0"/>
              <a:t>1. </a:t>
            </a:r>
            <a:r>
              <a:rPr lang="en-NZ" sz="1800" b="1" dirty="0">
                <a:solidFill>
                  <a:srgbClr val="0070C0"/>
                </a:solidFill>
              </a:rPr>
              <a:t>Use the New Zealand  ORCID Hub </a:t>
            </a:r>
          </a:p>
          <a:p>
            <a:r>
              <a:rPr lang="en-NZ" sz="1800" b="1" dirty="0"/>
              <a:t>	– a simple web application to let you read from and write to </a:t>
            </a:r>
            <a:r>
              <a:rPr lang="en-NZ" sz="1800" b="1" dirty="0" smtClean="0"/>
              <a:t>ORCID </a:t>
            </a:r>
            <a:r>
              <a:rPr lang="en-NZ" sz="1800" b="1" dirty="0"/>
              <a:t>records – once you have obtained permission.</a:t>
            </a:r>
          </a:p>
          <a:p>
            <a:endParaRPr lang="en-NZ" sz="1800" b="1" dirty="0"/>
          </a:p>
          <a:p>
            <a:r>
              <a:rPr lang="en-NZ" sz="1800" b="1" dirty="0" smtClean="0"/>
              <a:t>If </a:t>
            </a:r>
            <a:r>
              <a:rPr lang="en-NZ" sz="1800" b="1" dirty="0"/>
              <a:t>you can make up a spreadsheet and use email, you can use </a:t>
            </a:r>
            <a:r>
              <a:rPr lang="en-NZ" sz="1800" b="1" dirty="0" smtClean="0"/>
              <a:t>the </a:t>
            </a:r>
            <a:r>
              <a:rPr lang="en-NZ" sz="1800" b="1" dirty="0"/>
              <a:t>Hub  - simple user interface. </a:t>
            </a:r>
            <a:endParaRPr lang="en-NZ" sz="1800" b="1" dirty="0" smtClean="0"/>
          </a:p>
          <a:p>
            <a:r>
              <a:rPr lang="en-NZ" sz="1800" b="1" dirty="0" smtClean="0"/>
              <a:t>Full </a:t>
            </a:r>
            <a:r>
              <a:rPr lang="en-NZ" sz="1800" b="1" dirty="0"/>
              <a:t>user support.</a:t>
            </a:r>
          </a:p>
          <a:p>
            <a:endParaRPr lang="en-NZ" sz="1800" b="1" dirty="0"/>
          </a:p>
          <a:p>
            <a:r>
              <a:rPr lang="en-NZ" sz="1800" b="1" dirty="0"/>
              <a:t>OR</a:t>
            </a:r>
          </a:p>
          <a:p>
            <a:r>
              <a:rPr lang="en-NZ" sz="1800" b="1" dirty="0"/>
              <a:t>2. </a:t>
            </a:r>
            <a:r>
              <a:rPr lang="en-NZ" sz="1800" b="1" dirty="0">
                <a:solidFill>
                  <a:srgbClr val="0070C0"/>
                </a:solidFill>
              </a:rPr>
              <a:t>Build an ORCID integration with your own internal systems.</a:t>
            </a:r>
          </a:p>
          <a:p>
            <a:endParaRPr lang="en-NZ" sz="1800" b="1" dirty="0"/>
          </a:p>
          <a:p>
            <a:r>
              <a:rPr lang="en-NZ" sz="1800" b="1" dirty="0" smtClean="0"/>
              <a:t>Requires </a:t>
            </a:r>
            <a:r>
              <a:rPr lang="en-NZ" sz="1800" b="1" dirty="0"/>
              <a:t>technical expertise. We can assist.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574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NZ ORCID Hub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1577"/>
            <a:ext cx="10058400" cy="4180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17" y="872989"/>
            <a:ext cx="896114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New Zealand </a:t>
            </a:r>
            <a:r>
              <a:rPr lang="en-NZ" dirty="0"/>
              <a:t>ORCID </a:t>
            </a:r>
            <a:r>
              <a:rPr lang="en-NZ" dirty="0" smtClean="0"/>
              <a:t>Consortium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NZ" sz="1800" b="1" dirty="0"/>
              <a:t>Fully funded by MBIE  - </a:t>
            </a:r>
            <a:r>
              <a:rPr lang="en-NZ" sz="1800" b="1" dirty="0" smtClean="0"/>
              <a:t> </a:t>
            </a:r>
            <a:r>
              <a:rPr lang="en-NZ" sz="1800" b="1" dirty="0" smtClean="0">
                <a:solidFill>
                  <a:srgbClr val="0070C0"/>
                </a:solidFill>
              </a:rPr>
              <a:t>No </a:t>
            </a:r>
            <a:r>
              <a:rPr lang="en-NZ" sz="1800" b="1" dirty="0">
                <a:solidFill>
                  <a:srgbClr val="0070C0"/>
                </a:solidFill>
              </a:rPr>
              <a:t>cost for eligible </a:t>
            </a:r>
            <a:r>
              <a:rPr lang="en-NZ" sz="1800" b="1" dirty="0" smtClean="0">
                <a:solidFill>
                  <a:srgbClr val="0070C0"/>
                </a:solidFill>
              </a:rPr>
              <a:t>members</a:t>
            </a:r>
          </a:p>
          <a:p>
            <a:endParaRPr lang="en-NZ" sz="1800" b="1" dirty="0"/>
          </a:p>
          <a:p>
            <a:r>
              <a:rPr lang="en-NZ" sz="1800" b="1" dirty="0">
                <a:solidFill>
                  <a:srgbClr val="0070C0"/>
                </a:solidFill>
              </a:rPr>
              <a:t>52 members currently:</a:t>
            </a:r>
          </a:p>
          <a:p>
            <a:r>
              <a:rPr lang="en-NZ" sz="1800" b="1" dirty="0"/>
              <a:t>All universities</a:t>
            </a:r>
          </a:p>
          <a:p>
            <a:r>
              <a:rPr lang="en-NZ" sz="1800" b="1" dirty="0" smtClean="0"/>
              <a:t>Many research </a:t>
            </a:r>
            <a:r>
              <a:rPr lang="en-NZ" sz="1800" b="1" dirty="0"/>
              <a:t>funders</a:t>
            </a:r>
          </a:p>
          <a:p>
            <a:r>
              <a:rPr lang="en-NZ" sz="1800" b="1" dirty="0"/>
              <a:t>All </a:t>
            </a:r>
            <a:r>
              <a:rPr lang="en-NZ" sz="1800" b="1" dirty="0" smtClean="0"/>
              <a:t>CRIs</a:t>
            </a:r>
            <a:endParaRPr lang="en-NZ" sz="1800" b="1" dirty="0"/>
          </a:p>
          <a:p>
            <a:r>
              <a:rPr lang="en-NZ" sz="1800" b="1" dirty="0" smtClean="0"/>
              <a:t>11 </a:t>
            </a:r>
            <a:r>
              <a:rPr lang="en-NZ" sz="1800" b="1" dirty="0"/>
              <a:t>ITPs </a:t>
            </a:r>
          </a:p>
          <a:p>
            <a:r>
              <a:rPr lang="en-NZ" sz="1800" b="1" dirty="0" smtClean="0"/>
              <a:t>6  </a:t>
            </a:r>
            <a:r>
              <a:rPr lang="en-NZ" sz="1800" b="1" dirty="0"/>
              <a:t>district health boards</a:t>
            </a:r>
          </a:p>
          <a:p>
            <a:r>
              <a:rPr lang="en-NZ" sz="1800" b="1" dirty="0"/>
              <a:t>One museum</a:t>
            </a:r>
          </a:p>
          <a:p>
            <a:endParaRPr lang="en-NZ" sz="1800" b="1" dirty="0"/>
          </a:p>
          <a:p>
            <a:r>
              <a:rPr lang="en-NZ" b="1" dirty="0" smtClean="0">
                <a:solidFill>
                  <a:srgbClr val="0070C0"/>
                </a:solidFill>
              </a:rPr>
              <a:t>ITP </a:t>
            </a:r>
            <a:r>
              <a:rPr lang="en-NZ" b="1" dirty="0" smtClean="0">
                <a:solidFill>
                  <a:srgbClr val="0070C0"/>
                </a:solidFill>
              </a:rPr>
              <a:t>members</a:t>
            </a:r>
          </a:p>
          <a:p>
            <a:r>
              <a:rPr lang="en-NZ" dirty="0" err="1" smtClean="0"/>
              <a:t>Ara</a:t>
            </a:r>
            <a:r>
              <a:rPr lang="en-NZ" dirty="0" smtClean="0"/>
              <a:t> Institute of Technology / Eastern Institute of Technology/ </a:t>
            </a:r>
            <a:r>
              <a:rPr lang="en-NZ" dirty="0" err="1" smtClean="0"/>
              <a:t>WelTec</a:t>
            </a:r>
            <a:r>
              <a:rPr lang="en-NZ" dirty="0" smtClean="0"/>
              <a:t> and </a:t>
            </a:r>
            <a:r>
              <a:rPr lang="en-NZ" dirty="0" err="1" smtClean="0"/>
              <a:t>Whitireia</a:t>
            </a:r>
            <a:r>
              <a:rPr lang="en-NZ" dirty="0" smtClean="0"/>
              <a:t> / Unitec Institute of Technology / </a:t>
            </a:r>
            <a:r>
              <a:rPr lang="en-NZ" dirty="0" err="1" smtClean="0"/>
              <a:t>Manukau</a:t>
            </a:r>
            <a:r>
              <a:rPr lang="en-NZ" dirty="0" smtClean="0"/>
              <a:t> Institute of Technology /  Otago Polytechnic / </a:t>
            </a:r>
            <a:r>
              <a:rPr lang="en-NZ" dirty="0" err="1" smtClean="0"/>
              <a:t>Toi</a:t>
            </a:r>
            <a:r>
              <a:rPr lang="en-NZ" dirty="0" smtClean="0"/>
              <a:t> </a:t>
            </a:r>
            <a:r>
              <a:rPr lang="en-NZ" dirty="0" err="1" smtClean="0"/>
              <a:t>Ohomai</a:t>
            </a:r>
            <a:r>
              <a:rPr lang="en-NZ" dirty="0" smtClean="0"/>
              <a:t> Institute of Technology / Waikato Institute of Technology / Universal College of Learning / Open Polytechnic</a:t>
            </a:r>
          </a:p>
        </p:txBody>
      </p:sp>
    </p:spTree>
    <p:extLst>
      <p:ext uri="{BB962C8B-B14F-4D97-AF65-F5344CB8AC3E}">
        <p14:creationId xmlns:p14="http://schemas.microsoft.com/office/powerpoint/2010/main" val="11417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004913 RS Powerpoint Template_2.0_e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lnSpc>
            <a:spcPts val="2300"/>
          </a:lnSpc>
          <a:spcAft>
            <a:spcPts val="2150"/>
          </a:spcAft>
          <a:defRPr sz="1700" dirty="0" err="1" smtClean="0">
            <a:solidFill>
              <a:srgbClr val="D52B1E"/>
            </a:solidFill>
            <a:latin typeface="Calibri Italic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yal-Society-Te-Aparangi-Powerpoint-Template.potx" id="{B3B192AE-E5EF-4015-BABC-88CDB18E7FBC}" vid="{9C01892A-D6F9-45B5-B543-38383467AE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Royal-Society-Te-Aparangi-Powerpoint-Template</Template>
  <TotalTime>462</TotalTime>
  <Words>585</Words>
  <Application>Microsoft Office PowerPoint</Application>
  <PresentationFormat>Custom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J004913 RS Powerpoint Template_2.0_eh</vt:lpstr>
      <vt:lpstr>ORCID – a brief overview</vt:lpstr>
      <vt:lpstr>                                   What is it? </vt:lpstr>
      <vt:lpstr>Why use ORCID?</vt:lpstr>
      <vt:lpstr>What goes into an ORCID record?</vt:lpstr>
      <vt:lpstr>How does information get into ORCID?</vt:lpstr>
      <vt:lpstr>PowerPoint Presentation</vt:lpstr>
      <vt:lpstr>Member organisations - how to request permission to read from/write to ORCID records and act on it</vt:lpstr>
      <vt:lpstr>NZ ORCID Hub</vt:lpstr>
      <vt:lpstr>New Zealand ORCID Consortium</vt:lpstr>
      <vt:lpstr>Advisory Committee</vt:lpstr>
      <vt:lpstr>Contact and information</vt:lpstr>
    </vt:vector>
  </TitlesOfParts>
  <Company>RSNZ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ORCID – a brief overview</dc:title>
  <dc:creator>Jill Mellanby</dc:creator>
  <cp:lastModifiedBy>Jill Mellanby</cp:lastModifiedBy>
  <cp:revision>33</cp:revision>
  <dcterms:created xsi:type="dcterms:W3CDTF">2020-09-20T23:19:49Z</dcterms:created>
  <dcterms:modified xsi:type="dcterms:W3CDTF">2020-09-23T21:07:06Z</dcterms:modified>
</cp:coreProperties>
</file>