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 id="2147483669" r:id="rId2"/>
    <p:sldMasterId id="2147483678" r:id="rId3"/>
    <p:sldMasterId id="2147483680" r:id="rId4"/>
    <p:sldMasterId id="2147483682" r:id="rId5"/>
  </p:sldMasterIdLst>
  <p:notesMasterIdLst>
    <p:notesMasterId r:id="rId35"/>
  </p:notesMasterIdLst>
  <p:sldIdLst>
    <p:sldId id="256" r:id="rId6"/>
    <p:sldId id="268" r:id="rId7"/>
    <p:sldId id="269" r:id="rId8"/>
    <p:sldId id="341" r:id="rId9"/>
    <p:sldId id="357" r:id="rId10"/>
    <p:sldId id="360" r:id="rId11"/>
    <p:sldId id="340" r:id="rId12"/>
    <p:sldId id="358" r:id="rId13"/>
    <p:sldId id="359" r:id="rId14"/>
    <p:sldId id="345" r:id="rId15"/>
    <p:sldId id="348" r:id="rId16"/>
    <p:sldId id="349" r:id="rId17"/>
    <p:sldId id="350" r:id="rId18"/>
    <p:sldId id="351" r:id="rId19"/>
    <p:sldId id="352" r:id="rId20"/>
    <p:sldId id="353" r:id="rId21"/>
    <p:sldId id="361" r:id="rId22"/>
    <p:sldId id="355" r:id="rId23"/>
    <p:sldId id="356" r:id="rId24"/>
    <p:sldId id="346" r:id="rId25"/>
    <p:sldId id="364" r:id="rId26"/>
    <p:sldId id="366" r:id="rId27"/>
    <p:sldId id="363" r:id="rId28"/>
    <p:sldId id="347" r:id="rId29"/>
    <p:sldId id="354" r:id="rId30"/>
    <p:sldId id="264" r:id="rId31"/>
    <p:sldId id="365" r:id="rId32"/>
    <p:sldId id="342" r:id="rId33"/>
    <p:sldId id="344" r:id="rId34"/>
  </p:sldIdLst>
  <p:sldSz cx="12207875" cy="9217025"/>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03">
          <p15:clr>
            <a:srgbClr val="A4A3A4"/>
          </p15:clr>
        </p15:guide>
        <p15:guide id="2" pos="384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1830" y="108"/>
      </p:cViewPr>
      <p:guideLst>
        <p:guide orient="horz" pos="2903"/>
        <p:guide pos="384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NZ"/>
          </a:p>
        </p:txBody>
      </p:sp>
      <p:sp>
        <p:nvSpPr>
          <p:cNvPr id="3" name="Date Placeholder 2"/>
          <p:cNvSpPr>
            <a:spLocks noGrp="1"/>
          </p:cNvSpPr>
          <p:nvPr>
            <p:ph type="dt" idx="1"/>
          </p:nvPr>
        </p:nvSpPr>
        <p:spPr>
          <a:xfrm>
            <a:off x="5265809" y="0"/>
            <a:ext cx="4028440" cy="351737"/>
          </a:xfrm>
          <a:prstGeom prst="rect">
            <a:avLst/>
          </a:prstGeom>
        </p:spPr>
        <p:txBody>
          <a:bodyPr vert="horz" lIns="93177" tIns="46589" rIns="93177" bIns="46589" rtlCol="0"/>
          <a:lstStyle>
            <a:lvl1pPr algn="r">
              <a:defRPr sz="1200"/>
            </a:lvl1pPr>
          </a:lstStyle>
          <a:p>
            <a:fld id="{015E0954-7D4B-47A4-8EC5-E87EB68EEF59}" type="datetimeFigureOut">
              <a:rPr lang="en-NZ" smtClean="0"/>
              <a:t>21/05/2026</a:t>
            </a:fld>
            <a:endParaRPr lang="en-NZ"/>
          </a:p>
        </p:txBody>
      </p:sp>
      <p:sp>
        <p:nvSpPr>
          <p:cNvPr id="4" name="Slide Image Placeholder 3"/>
          <p:cNvSpPr>
            <a:spLocks noGrp="1" noRot="1" noChangeAspect="1"/>
          </p:cNvSpPr>
          <p:nvPr>
            <p:ph type="sldImg" idx="2"/>
          </p:nvPr>
        </p:nvSpPr>
        <p:spPr>
          <a:xfrm>
            <a:off x="3081338" y="876300"/>
            <a:ext cx="3133725" cy="2365375"/>
          </a:xfrm>
          <a:prstGeom prst="rect">
            <a:avLst/>
          </a:prstGeom>
          <a:noFill/>
          <a:ln w="12700">
            <a:solidFill>
              <a:prstClr val="black"/>
            </a:solidFill>
          </a:ln>
        </p:spPr>
        <p:txBody>
          <a:bodyPr vert="horz" lIns="93177" tIns="46589" rIns="93177" bIns="46589" rtlCol="0" anchor="ctr"/>
          <a:lstStyle/>
          <a:p>
            <a:endParaRPr lang="en-NZ"/>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NZ"/>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3BD2B18E-D329-4B86-8A8A-681589E1BEFA}" type="slidenum">
              <a:rPr lang="en-NZ" smtClean="0"/>
              <a:t>‹#›</a:t>
            </a:fld>
            <a:endParaRPr lang="en-NZ"/>
          </a:p>
        </p:txBody>
      </p:sp>
    </p:spTree>
    <p:extLst>
      <p:ext uri="{BB962C8B-B14F-4D97-AF65-F5344CB8AC3E}">
        <p14:creationId xmlns:p14="http://schemas.microsoft.com/office/powerpoint/2010/main" val="2913964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3BD2B18E-D329-4B86-8A8A-681589E1BEFA}" type="slidenum">
              <a:rPr lang="en-NZ" smtClean="0"/>
              <a:t>3</a:t>
            </a:fld>
            <a:endParaRPr lang="en-NZ"/>
          </a:p>
        </p:txBody>
      </p:sp>
    </p:spTree>
    <p:extLst>
      <p:ext uri="{BB962C8B-B14F-4D97-AF65-F5344CB8AC3E}">
        <p14:creationId xmlns:p14="http://schemas.microsoft.com/office/powerpoint/2010/main" val="10346701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14</a:t>
            </a:fld>
            <a:endParaRPr lang="en-NZ"/>
          </a:p>
        </p:txBody>
      </p:sp>
    </p:spTree>
    <p:extLst>
      <p:ext uri="{BB962C8B-B14F-4D97-AF65-F5344CB8AC3E}">
        <p14:creationId xmlns:p14="http://schemas.microsoft.com/office/powerpoint/2010/main" val="15369408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15</a:t>
            </a:fld>
            <a:endParaRPr lang="en-NZ"/>
          </a:p>
        </p:txBody>
      </p:sp>
    </p:spTree>
    <p:extLst>
      <p:ext uri="{BB962C8B-B14F-4D97-AF65-F5344CB8AC3E}">
        <p14:creationId xmlns:p14="http://schemas.microsoft.com/office/powerpoint/2010/main" val="27435271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16</a:t>
            </a:fld>
            <a:endParaRPr lang="en-NZ"/>
          </a:p>
        </p:txBody>
      </p:sp>
    </p:spTree>
    <p:extLst>
      <p:ext uri="{BB962C8B-B14F-4D97-AF65-F5344CB8AC3E}">
        <p14:creationId xmlns:p14="http://schemas.microsoft.com/office/powerpoint/2010/main" val="628152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27AB4-88BE-868B-E7F1-B7D8393B45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16DE6F-E191-5B09-8CBE-53C8A89A58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9D3C4C-6112-5265-DB60-5BAAC2745DF2}"/>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942E0AED-1793-85A4-982A-7716467E4CEB}"/>
              </a:ext>
            </a:extLst>
          </p:cNvPr>
          <p:cNvSpPr>
            <a:spLocks noGrp="1"/>
          </p:cNvSpPr>
          <p:nvPr>
            <p:ph type="sldNum" sz="quarter" idx="10"/>
          </p:nvPr>
        </p:nvSpPr>
        <p:spPr/>
        <p:txBody>
          <a:bodyPr/>
          <a:lstStyle/>
          <a:p>
            <a:fld id="{E6BC5DF9-CE19-468B-BA79-E82A170F6691}" type="slidenum">
              <a:rPr lang="en-NZ" smtClean="0"/>
              <a:pPr/>
              <a:t>17</a:t>
            </a:fld>
            <a:endParaRPr lang="en-NZ"/>
          </a:p>
        </p:txBody>
      </p:sp>
    </p:spTree>
    <p:extLst>
      <p:ext uri="{BB962C8B-B14F-4D97-AF65-F5344CB8AC3E}">
        <p14:creationId xmlns:p14="http://schemas.microsoft.com/office/powerpoint/2010/main" val="41304233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18</a:t>
            </a:fld>
            <a:endParaRPr lang="en-NZ"/>
          </a:p>
        </p:txBody>
      </p:sp>
    </p:spTree>
    <p:extLst>
      <p:ext uri="{BB962C8B-B14F-4D97-AF65-F5344CB8AC3E}">
        <p14:creationId xmlns:p14="http://schemas.microsoft.com/office/powerpoint/2010/main" val="3544214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r>
              <a:rPr lang="en-NZ" dirty="0"/>
              <a:t>Able to comment on your potential and your proposed research. Obviously, the more mana and experience the referee carries, the more weight their report will carry.</a:t>
            </a:r>
          </a:p>
          <a:p>
            <a:r>
              <a:rPr lang="en-NZ" dirty="0"/>
              <a:t>Also ask referees how they know you. Difference PhD buddy and someone you enthusiastically engaged at a conference.</a:t>
            </a:r>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19</a:t>
            </a:fld>
            <a:endParaRPr lang="en-NZ"/>
          </a:p>
        </p:txBody>
      </p:sp>
    </p:spTree>
    <p:extLst>
      <p:ext uri="{BB962C8B-B14F-4D97-AF65-F5344CB8AC3E}">
        <p14:creationId xmlns:p14="http://schemas.microsoft.com/office/powerpoint/2010/main" val="30617020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20</a:t>
            </a:fld>
            <a:endParaRPr lang="en-NZ"/>
          </a:p>
        </p:txBody>
      </p:sp>
    </p:spTree>
    <p:extLst>
      <p:ext uri="{BB962C8B-B14F-4D97-AF65-F5344CB8AC3E}">
        <p14:creationId xmlns:p14="http://schemas.microsoft.com/office/powerpoint/2010/main" val="8016189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1815F-57BA-569A-CAD6-7E0E87766E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8032E1-6B49-2162-BA03-107F20F764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5AE3A3-F767-EF71-2EFF-4994A3C23BB3}"/>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5A55346F-618E-0CA6-EC51-A84B1F4EC9F8}"/>
              </a:ext>
            </a:extLst>
          </p:cNvPr>
          <p:cNvSpPr>
            <a:spLocks noGrp="1"/>
          </p:cNvSpPr>
          <p:nvPr>
            <p:ph type="sldNum" sz="quarter" idx="10"/>
          </p:nvPr>
        </p:nvSpPr>
        <p:spPr/>
        <p:txBody>
          <a:bodyPr/>
          <a:lstStyle/>
          <a:p>
            <a:fld id="{E6BC5DF9-CE19-468B-BA79-E82A170F6691}" type="slidenum">
              <a:rPr lang="en-NZ" smtClean="0"/>
              <a:pPr/>
              <a:t>21</a:t>
            </a:fld>
            <a:endParaRPr lang="en-NZ"/>
          </a:p>
        </p:txBody>
      </p:sp>
    </p:spTree>
    <p:extLst>
      <p:ext uri="{BB962C8B-B14F-4D97-AF65-F5344CB8AC3E}">
        <p14:creationId xmlns:p14="http://schemas.microsoft.com/office/powerpoint/2010/main" val="19838238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A8A4C-DB2D-3993-39B7-D22E681B74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22B6F9-FC07-2AC8-5980-5059E874EB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8638A9-51F6-5468-D897-4D7ECB96AA13}"/>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E5C73A4F-927E-BCA5-634F-990943B135E6}"/>
              </a:ext>
            </a:extLst>
          </p:cNvPr>
          <p:cNvSpPr>
            <a:spLocks noGrp="1"/>
          </p:cNvSpPr>
          <p:nvPr>
            <p:ph type="sldNum" sz="quarter" idx="10"/>
          </p:nvPr>
        </p:nvSpPr>
        <p:spPr/>
        <p:txBody>
          <a:bodyPr/>
          <a:lstStyle/>
          <a:p>
            <a:fld id="{E6BC5DF9-CE19-468B-BA79-E82A170F6691}" type="slidenum">
              <a:rPr lang="en-NZ" smtClean="0"/>
              <a:pPr/>
              <a:t>22</a:t>
            </a:fld>
            <a:endParaRPr lang="en-NZ"/>
          </a:p>
        </p:txBody>
      </p:sp>
    </p:spTree>
    <p:extLst>
      <p:ext uri="{BB962C8B-B14F-4D97-AF65-F5344CB8AC3E}">
        <p14:creationId xmlns:p14="http://schemas.microsoft.com/office/powerpoint/2010/main" val="42263366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692EF-5DFF-3913-EDBF-1CB401E957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3882DF-5581-475B-737D-FB12EFF545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4BC3C2-A4D2-5432-6A59-A08FA4CF5727}"/>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CB3827A6-ADD2-4547-160D-ACED623890EB}"/>
              </a:ext>
            </a:extLst>
          </p:cNvPr>
          <p:cNvSpPr>
            <a:spLocks noGrp="1"/>
          </p:cNvSpPr>
          <p:nvPr>
            <p:ph type="sldNum" sz="quarter" idx="10"/>
          </p:nvPr>
        </p:nvSpPr>
        <p:spPr/>
        <p:txBody>
          <a:bodyPr/>
          <a:lstStyle/>
          <a:p>
            <a:fld id="{E6BC5DF9-CE19-468B-BA79-E82A170F6691}" type="slidenum">
              <a:rPr lang="en-NZ" smtClean="0"/>
              <a:pPr/>
              <a:t>23</a:t>
            </a:fld>
            <a:endParaRPr lang="en-NZ"/>
          </a:p>
        </p:txBody>
      </p:sp>
    </p:spTree>
    <p:extLst>
      <p:ext uri="{BB962C8B-B14F-4D97-AF65-F5344CB8AC3E}">
        <p14:creationId xmlns:p14="http://schemas.microsoft.com/office/powerpoint/2010/main" val="1856153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0BA25-6359-7BDF-197D-05A77A3824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760080-DFDF-0AE1-C604-1E514ADA30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2C03A1-C912-6D04-0655-4C568B61352F}"/>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5E4A7BEC-8383-9F0D-0775-EC59754C7701}"/>
              </a:ext>
            </a:extLst>
          </p:cNvPr>
          <p:cNvSpPr>
            <a:spLocks noGrp="1"/>
          </p:cNvSpPr>
          <p:nvPr>
            <p:ph type="sldNum" sz="quarter" idx="10"/>
          </p:nvPr>
        </p:nvSpPr>
        <p:spPr/>
        <p:txBody>
          <a:bodyPr/>
          <a:lstStyle/>
          <a:p>
            <a:fld id="{E6BC5DF9-CE19-468B-BA79-E82A170F6691}" type="slidenum">
              <a:rPr lang="en-NZ" smtClean="0"/>
              <a:pPr/>
              <a:t>6</a:t>
            </a:fld>
            <a:endParaRPr lang="en-NZ" dirty="0"/>
          </a:p>
        </p:txBody>
      </p:sp>
    </p:spTree>
    <p:extLst>
      <p:ext uri="{BB962C8B-B14F-4D97-AF65-F5344CB8AC3E}">
        <p14:creationId xmlns:p14="http://schemas.microsoft.com/office/powerpoint/2010/main" val="1563461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24</a:t>
            </a:fld>
            <a:endParaRPr lang="en-NZ"/>
          </a:p>
        </p:txBody>
      </p:sp>
    </p:spTree>
    <p:extLst>
      <p:ext uri="{BB962C8B-B14F-4D97-AF65-F5344CB8AC3E}">
        <p14:creationId xmlns:p14="http://schemas.microsoft.com/office/powerpoint/2010/main" val="30649565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25</a:t>
            </a:fld>
            <a:endParaRPr lang="en-NZ"/>
          </a:p>
        </p:txBody>
      </p:sp>
    </p:spTree>
    <p:extLst>
      <p:ext uri="{BB962C8B-B14F-4D97-AF65-F5344CB8AC3E}">
        <p14:creationId xmlns:p14="http://schemas.microsoft.com/office/powerpoint/2010/main" val="3638037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28</a:t>
            </a:fld>
            <a:endParaRPr lang="en-NZ"/>
          </a:p>
        </p:txBody>
      </p:sp>
    </p:spTree>
    <p:extLst>
      <p:ext uri="{BB962C8B-B14F-4D97-AF65-F5344CB8AC3E}">
        <p14:creationId xmlns:p14="http://schemas.microsoft.com/office/powerpoint/2010/main" val="36733057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29</a:t>
            </a:fld>
            <a:endParaRPr lang="en-NZ"/>
          </a:p>
        </p:txBody>
      </p:sp>
    </p:spTree>
    <p:extLst>
      <p:ext uri="{BB962C8B-B14F-4D97-AF65-F5344CB8AC3E}">
        <p14:creationId xmlns:p14="http://schemas.microsoft.com/office/powerpoint/2010/main" val="2655910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7</a:t>
            </a:fld>
            <a:endParaRPr lang="en-NZ"/>
          </a:p>
        </p:txBody>
      </p:sp>
    </p:spTree>
    <p:extLst>
      <p:ext uri="{BB962C8B-B14F-4D97-AF65-F5344CB8AC3E}">
        <p14:creationId xmlns:p14="http://schemas.microsoft.com/office/powerpoint/2010/main" val="2822143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14722-307F-0566-7CCB-6F72F9CC49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63FCBD-E635-DE39-856A-939095FD72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743211-5D61-29EB-C01C-C37472BE3659}"/>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28BC34B0-73E7-4F6D-B36A-47B0C9AE34AC}"/>
              </a:ext>
            </a:extLst>
          </p:cNvPr>
          <p:cNvSpPr>
            <a:spLocks noGrp="1"/>
          </p:cNvSpPr>
          <p:nvPr>
            <p:ph type="sldNum" sz="quarter" idx="10"/>
          </p:nvPr>
        </p:nvSpPr>
        <p:spPr/>
        <p:txBody>
          <a:bodyPr/>
          <a:lstStyle/>
          <a:p>
            <a:fld id="{E6BC5DF9-CE19-468B-BA79-E82A170F6691}" type="slidenum">
              <a:rPr lang="en-NZ" smtClean="0"/>
              <a:pPr/>
              <a:t>8</a:t>
            </a:fld>
            <a:endParaRPr lang="en-NZ"/>
          </a:p>
        </p:txBody>
      </p:sp>
    </p:spTree>
    <p:extLst>
      <p:ext uri="{BB962C8B-B14F-4D97-AF65-F5344CB8AC3E}">
        <p14:creationId xmlns:p14="http://schemas.microsoft.com/office/powerpoint/2010/main" val="978230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3626AB-191D-9F98-80B3-D803E21404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9B97A2-D074-87BB-816C-3CB23BBCC2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716116-5978-F8B8-F4D3-EF86FCB35A09}"/>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505DCA11-5DD0-5891-C6A5-8C629B5D1C50}"/>
              </a:ext>
            </a:extLst>
          </p:cNvPr>
          <p:cNvSpPr>
            <a:spLocks noGrp="1"/>
          </p:cNvSpPr>
          <p:nvPr>
            <p:ph type="sldNum" sz="quarter" idx="10"/>
          </p:nvPr>
        </p:nvSpPr>
        <p:spPr/>
        <p:txBody>
          <a:bodyPr/>
          <a:lstStyle/>
          <a:p>
            <a:fld id="{E6BC5DF9-CE19-468B-BA79-E82A170F6691}" type="slidenum">
              <a:rPr lang="en-NZ" smtClean="0"/>
              <a:pPr/>
              <a:t>9</a:t>
            </a:fld>
            <a:endParaRPr lang="en-NZ"/>
          </a:p>
        </p:txBody>
      </p:sp>
    </p:spTree>
    <p:extLst>
      <p:ext uri="{BB962C8B-B14F-4D97-AF65-F5344CB8AC3E}">
        <p14:creationId xmlns:p14="http://schemas.microsoft.com/office/powerpoint/2010/main" val="2913281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10</a:t>
            </a:fld>
            <a:endParaRPr lang="en-NZ"/>
          </a:p>
        </p:txBody>
      </p:sp>
    </p:spTree>
    <p:extLst>
      <p:ext uri="{BB962C8B-B14F-4D97-AF65-F5344CB8AC3E}">
        <p14:creationId xmlns:p14="http://schemas.microsoft.com/office/powerpoint/2010/main" val="1087879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11</a:t>
            </a:fld>
            <a:endParaRPr lang="en-NZ"/>
          </a:p>
        </p:txBody>
      </p:sp>
    </p:spTree>
    <p:extLst>
      <p:ext uri="{BB962C8B-B14F-4D97-AF65-F5344CB8AC3E}">
        <p14:creationId xmlns:p14="http://schemas.microsoft.com/office/powerpoint/2010/main" val="12588317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12</a:t>
            </a:fld>
            <a:endParaRPr lang="en-NZ"/>
          </a:p>
        </p:txBody>
      </p:sp>
    </p:spTree>
    <p:extLst>
      <p:ext uri="{BB962C8B-B14F-4D97-AF65-F5344CB8AC3E}">
        <p14:creationId xmlns:p14="http://schemas.microsoft.com/office/powerpoint/2010/main" val="21089116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7D487-C3D8-A7D6-DE68-F4AE12189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70A08-9968-5798-BD77-38F3E4C6E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359F4-5264-81FA-11D8-DDE27B36C648}"/>
              </a:ext>
            </a:extLst>
          </p:cNvPr>
          <p:cNvSpPr>
            <a:spLocks noGrp="1"/>
          </p:cNvSpPr>
          <p:nvPr>
            <p:ph type="body" idx="1"/>
          </p:nvPr>
        </p:nvSpPr>
        <p:spPr/>
        <p:txBody>
          <a:bodyPr>
            <a:normAutofit/>
          </a:bodyPr>
          <a:lstStyle/>
          <a:p>
            <a:endParaRPr lang="en-NZ" dirty="0"/>
          </a:p>
        </p:txBody>
      </p:sp>
      <p:sp>
        <p:nvSpPr>
          <p:cNvPr id="4" name="Slide Number Placeholder 3">
            <a:extLst>
              <a:ext uri="{FF2B5EF4-FFF2-40B4-BE49-F238E27FC236}">
                <a16:creationId xmlns:a16="http://schemas.microsoft.com/office/drawing/2014/main" id="{87D85173-069A-1309-B11B-7EB540309E1A}"/>
              </a:ext>
            </a:extLst>
          </p:cNvPr>
          <p:cNvSpPr>
            <a:spLocks noGrp="1"/>
          </p:cNvSpPr>
          <p:nvPr>
            <p:ph type="sldNum" sz="quarter" idx="10"/>
          </p:nvPr>
        </p:nvSpPr>
        <p:spPr/>
        <p:txBody>
          <a:bodyPr/>
          <a:lstStyle/>
          <a:p>
            <a:fld id="{E6BC5DF9-CE19-468B-BA79-E82A170F6691}" type="slidenum">
              <a:rPr lang="en-NZ" smtClean="0"/>
              <a:pPr/>
              <a:t>13</a:t>
            </a:fld>
            <a:endParaRPr lang="en-NZ"/>
          </a:p>
        </p:txBody>
      </p:sp>
    </p:spTree>
    <p:extLst>
      <p:ext uri="{BB962C8B-B14F-4D97-AF65-F5344CB8AC3E}">
        <p14:creationId xmlns:p14="http://schemas.microsoft.com/office/powerpoint/2010/main" val="2398099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C2C5767-B9F6-1DA7-ACD5-EAB976831142}"/>
              </a:ext>
            </a:extLst>
          </p:cNvPr>
          <p:cNvSpPr>
            <a:spLocks noGrp="1"/>
          </p:cNvSpPr>
          <p:nvPr>
            <p:ph type="ctrTitle"/>
          </p:nvPr>
        </p:nvSpPr>
        <p:spPr>
          <a:xfrm>
            <a:off x="915591" y="1508435"/>
            <a:ext cx="10376694" cy="2363875"/>
          </a:xfrm>
          <a:prstGeom prst="rect">
            <a:avLst/>
          </a:prstGeom>
        </p:spPr>
        <p:txBody>
          <a:bodyPr anchor="b">
            <a:normAutofit/>
          </a:bodyPr>
          <a:lstStyle>
            <a:lvl1pPr algn="l">
              <a:defRPr sz="6408">
                <a:solidFill>
                  <a:schemeClr val="bg1"/>
                </a:solidFill>
              </a:defRPr>
            </a:lvl1pPr>
          </a:lstStyle>
          <a:p>
            <a:r>
              <a:rPr lang="en-US"/>
              <a:t>Click to edit Master title style</a:t>
            </a:r>
            <a:endParaRPr lang="en-US" dirty="0"/>
          </a:p>
        </p:txBody>
      </p:sp>
      <p:sp>
        <p:nvSpPr>
          <p:cNvPr id="8" name="Subtitle 2">
            <a:extLst>
              <a:ext uri="{FF2B5EF4-FFF2-40B4-BE49-F238E27FC236}">
                <a16:creationId xmlns:a16="http://schemas.microsoft.com/office/drawing/2014/main" id="{3C7B9417-2A0C-412C-7A14-3C20820169CD}"/>
              </a:ext>
            </a:extLst>
          </p:cNvPr>
          <p:cNvSpPr>
            <a:spLocks noGrp="1"/>
          </p:cNvSpPr>
          <p:nvPr>
            <p:ph type="subTitle" idx="1" hasCustomPrompt="1"/>
          </p:nvPr>
        </p:nvSpPr>
        <p:spPr>
          <a:xfrm>
            <a:off x="915591" y="4110666"/>
            <a:ext cx="10376694" cy="2363871"/>
          </a:xfrm>
          <a:prstGeom prst="rect">
            <a:avLst/>
          </a:prstGeom>
        </p:spPr>
        <p:txBody>
          <a:bodyPr/>
          <a:lstStyle>
            <a:lvl1pPr marL="0" indent="0" algn="l">
              <a:buNone/>
              <a:defRPr sz="3204">
                <a:solidFill>
                  <a:schemeClr val="bg1"/>
                </a:solidFill>
              </a:defRPr>
            </a:lvl1pPr>
            <a:lvl2pPr marL="610408" indent="0" algn="ctr">
              <a:buNone/>
              <a:defRPr sz="2670"/>
            </a:lvl2pPr>
            <a:lvl3pPr marL="1220815" indent="0" algn="ctr">
              <a:buNone/>
              <a:defRPr sz="2403"/>
            </a:lvl3pPr>
            <a:lvl4pPr marL="1831223" indent="0" algn="ctr">
              <a:buNone/>
              <a:defRPr sz="2136"/>
            </a:lvl4pPr>
            <a:lvl5pPr marL="2441631" indent="0" algn="ctr">
              <a:buNone/>
              <a:defRPr sz="2136"/>
            </a:lvl5pPr>
            <a:lvl6pPr marL="3052039" indent="0" algn="ctr">
              <a:buNone/>
              <a:defRPr sz="2136"/>
            </a:lvl6pPr>
            <a:lvl7pPr marL="3662446" indent="0" algn="ctr">
              <a:buNone/>
              <a:defRPr sz="2136"/>
            </a:lvl7pPr>
            <a:lvl8pPr marL="4272854" indent="0" algn="ctr">
              <a:buNone/>
              <a:defRPr sz="2136"/>
            </a:lvl8pPr>
            <a:lvl9pPr marL="4883262" indent="0" algn="ctr">
              <a:buNone/>
              <a:defRPr sz="2136"/>
            </a:lvl9pPr>
          </a:lstStyle>
          <a:p>
            <a:r>
              <a:rPr lang="en-US" dirty="0"/>
              <a:t>Click to edit subtitle style</a:t>
            </a:r>
          </a:p>
          <a:p>
            <a:endParaRPr lang="en-US" dirty="0"/>
          </a:p>
        </p:txBody>
      </p:sp>
      <p:cxnSp>
        <p:nvCxnSpPr>
          <p:cNvPr id="9" name="Straight Connector 8">
            <a:extLst>
              <a:ext uri="{FF2B5EF4-FFF2-40B4-BE49-F238E27FC236}">
                <a16:creationId xmlns:a16="http://schemas.microsoft.com/office/drawing/2014/main" id="{66A1A984-B589-87CD-E1A8-7E51A1CA3627}"/>
              </a:ext>
            </a:extLst>
          </p:cNvPr>
          <p:cNvCxnSpPr/>
          <p:nvPr/>
        </p:nvCxnSpPr>
        <p:spPr>
          <a:xfrm>
            <a:off x="915591" y="3988248"/>
            <a:ext cx="2216996" cy="0"/>
          </a:xfrm>
          <a:prstGeom prst="line">
            <a:avLst/>
          </a:prstGeom>
          <a:ln>
            <a:solidFill>
              <a:srgbClr val="D52B1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0050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7A63F-4427-5239-E49F-7F1106DA2DB2}"/>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0F687E91-DDDE-9860-D23E-E037BA106B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3138750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50DB5-6736-0EF9-2C57-C7E8F63F51D3}"/>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CFB01CC4-D369-4526-01B9-68FC7BD0BAE5}"/>
              </a:ext>
            </a:extLst>
          </p:cNvPr>
          <p:cNvSpPr>
            <a:spLocks noGrp="1"/>
          </p:cNvSpPr>
          <p:nvPr>
            <p:ph sz="half" idx="1"/>
          </p:nvPr>
        </p:nvSpPr>
        <p:spPr>
          <a:xfrm>
            <a:off x="839291" y="2453606"/>
            <a:ext cx="5162914" cy="58481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299355A8-315F-22DD-E874-538B107D6A50}"/>
              </a:ext>
            </a:extLst>
          </p:cNvPr>
          <p:cNvSpPr>
            <a:spLocks noGrp="1"/>
          </p:cNvSpPr>
          <p:nvPr>
            <p:ph sz="half" idx="2"/>
          </p:nvPr>
        </p:nvSpPr>
        <p:spPr>
          <a:xfrm>
            <a:off x="6205670" y="2453606"/>
            <a:ext cx="5162914" cy="58481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1443730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DAD34-7947-FC2B-A8DC-766A0B7BAEFE}"/>
              </a:ext>
            </a:extLst>
          </p:cNvPr>
          <p:cNvSpPr>
            <a:spLocks noGrp="1"/>
          </p:cNvSpPr>
          <p:nvPr>
            <p:ph type="title"/>
          </p:nvPr>
        </p:nvSpPr>
        <p:spPr>
          <a:xfrm>
            <a:off x="841412" y="490722"/>
            <a:ext cx="10529292" cy="1781532"/>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0B5C8FA7-E8CD-E267-D0E4-F542F1C86B3C}"/>
              </a:ext>
            </a:extLst>
          </p:cNvPr>
          <p:cNvSpPr>
            <a:spLocks noGrp="1"/>
          </p:cNvSpPr>
          <p:nvPr>
            <p:ph type="body" idx="1"/>
          </p:nvPr>
        </p:nvSpPr>
        <p:spPr>
          <a:xfrm>
            <a:off x="841412" y="2259452"/>
            <a:ext cx="5165033" cy="1107322"/>
          </a:xfrm>
        </p:spPr>
        <p:txBody>
          <a:bodyPr anchor="b"/>
          <a:lstStyle>
            <a:lvl1pPr marL="0" indent="0">
              <a:buNone/>
              <a:defRPr sz="3204" b="1"/>
            </a:lvl1pPr>
            <a:lvl2pPr marL="610408" indent="0">
              <a:buNone/>
              <a:defRPr sz="2670" b="1"/>
            </a:lvl2pPr>
            <a:lvl3pPr marL="1220815" indent="0">
              <a:buNone/>
              <a:defRPr sz="2403" b="1"/>
            </a:lvl3pPr>
            <a:lvl4pPr marL="1831223" indent="0">
              <a:buNone/>
              <a:defRPr sz="2136" b="1"/>
            </a:lvl4pPr>
            <a:lvl5pPr marL="2441631" indent="0">
              <a:buNone/>
              <a:defRPr sz="2136" b="1"/>
            </a:lvl5pPr>
            <a:lvl6pPr marL="3052039" indent="0">
              <a:buNone/>
              <a:defRPr sz="2136" b="1"/>
            </a:lvl6pPr>
            <a:lvl7pPr marL="3662446" indent="0">
              <a:buNone/>
              <a:defRPr sz="2136" b="1"/>
            </a:lvl7pPr>
            <a:lvl8pPr marL="4272854" indent="0">
              <a:buNone/>
              <a:defRPr sz="2136" b="1"/>
            </a:lvl8pPr>
            <a:lvl9pPr marL="4883262" indent="0">
              <a:buNone/>
              <a:defRPr sz="2136" b="1"/>
            </a:lvl9pPr>
          </a:lstStyle>
          <a:p>
            <a:pPr lvl="0"/>
            <a:r>
              <a:rPr lang="en-US"/>
              <a:t>Click to edit Master text styles</a:t>
            </a:r>
          </a:p>
        </p:txBody>
      </p:sp>
      <p:sp>
        <p:nvSpPr>
          <p:cNvPr id="4" name="Content Placeholder 3">
            <a:extLst>
              <a:ext uri="{FF2B5EF4-FFF2-40B4-BE49-F238E27FC236}">
                <a16:creationId xmlns:a16="http://schemas.microsoft.com/office/drawing/2014/main" id="{66818B7E-4447-62BF-467F-CC17672F57FC}"/>
              </a:ext>
            </a:extLst>
          </p:cNvPr>
          <p:cNvSpPr>
            <a:spLocks noGrp="1"/>
          </p:cNvSpPr>
          <p:nvPr>
            <p:ph sz="half" idx="2"/>
          </p:nvPr>
        </p:nvSpPr>
        <p:spPr>
          <a:xfrm>
            <a:off x="841412" y="3366774"/>
            <a:ext cx="5165033" cy="49520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FD3A560E-477F-28BC-E1ED-F5AB2AE50FBA}"/>
              </a:ext>
            </a:extLst>
          </p:cNvPr>
          <p:cNvSpPr>
            <a:spLocks noGrp="1"/>
          </p:cNvSpPr>
          <p:nvPr>
            <p:ph type="body" sz="quarter" idx="3"/>
          </p:nvPr>
        </p:nvSpPr>
        <p:spPr>
          <a:xfrm>
            <a:off x="6180237" y="2259452"/>
            <a:ext cx="5190467" cy="1107322"/>
          </a:xfrm>
        </p:spPr>
        <p:txBody>
          <a:bodyPr anchor="b"/>
          <a:lstStyle>
            <a:lvl1pPr marL="0" indent="0">
              <a:buNone/>
              <a:defRPr sz="3204" b="1"/>
            </a:lvl1pPr>
            <a:lvl2pPr marL="610408" indent="0">
              <a:buNone/>
              <a:defRPr sz="2670" b="1"/>
            </a:lvl2pPr>
            <a:lvl3pPr marL="1220815" indent="0">
              <a:buNone/>
              <a:defRPr sz="2403" b="1"/>
            </a:lvl3pPr>
            <a:lvl4pPr marL="1831223" indent="0">
              <a:buNone/>
              <a:defRPr sz="2136" b="1"/>
            </a:lvl4pPr>
            <a:lvl5pPr marL="2441631" indent="0">
              <a:buNone/>
              <a:defRPr sz="2136" b="1"/>
            </a:lvl5pPr>
            <a:lvl6pPr marL="3052039" indent="0">
              <a:buNone/>
              <a:defRPr sz="2136" b="1"/>
            </a:lvl6pPr>
            <a:lvl7pPr marL="3662446" indent="0">
              <a:buNone/>
              <a:defRPr sz="2136" b="1"/>
            </a:lvl7pPr>
            <a:lvl8pPr marL="4272854" indent="0">
              <a:buNone/>
              <a:defRPr sz="2136" b="1"/>
            </a:lvl8pPr>
            <a:lvl9pPr marL="4883262" indent="0">
              <a:buNone/>
              <a:defRPr sz="2136" b="1"/>
            </a:lvl9pPr>
          </a:lstStyle>
          <a:p>
            <a:pPr lvl="0"/>
            <a:r>
              <a:rPr lang="en-US"/>
              <a:t>Click to edit Master text styles</a:t>
            </a:r>
          </a:p>
        </p:txBody>
      </p:sp>
      <p:sp>
        <p:nvSpPr>
          <p:cNvPr id="6" name="Content Placeholder 5">
            <a:extLst>
              <a:ext uri="{FF2B5EF4-FFF2-40B4-BE49-F238E27FC236}">
                <a16:creationId xmlns:a16="http://schemas.microsoft.com/office/drawing/2014/main" id="{DFDB13C8-FD3A-D43E-F867-BB03A1532487}"/>
              </a:ext>
            </a:extLst>
          </p:cNvPr>
          <p:cNvSpPr>
            <a:spLocks noGrp="1"/>
          </p:cNvSpPr>
          <p:nvPr>
            <p:ph sz="quarter" idx="4"/>
          </p:nvPr>
        </p:nvSpPr>
        <p:spPr>
          <a:xfrm>
            <a:off x="6180237" y="3366774"/>
            <a:ext cx="5190467" cy="49520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2690791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20B8B-86D9-0239-E2C4-79E908CFDA95}"/>
              </a:ext>
            </a:extLst>
          </p:cNvPr>
          <p:cNvSpPr>
            <a:spLocks noGrp="1"/>
          </p:cNvSpPr>
          <p:nvPr>
            <p:ph type="title"/>
          </p:nvPr>
        </p:nvSpPr>
        <p:spPr/>
        <p:txBody>
          <a:bodyPr/>
          <a:lstStyle/>
          <a:p>
            <a:r>
              <a:rPr lang="en-US"/>
              <a:t>Click to edit Master title style</a:t>
            </a:r>
            <a:endParaRPr lang="en-NZ"/>
          </a:p>
        </p:txBody>
      </p:sp>
    </p:spTree>
    <p:extLst>
      <p:ext uri="{BB962C8B-B14F-4D97-AF65-F5344CB8AC3E}">
        <p14:creationId xmlns:p14="http://schemas.microsoft.com/office/powerpoint/2010/main" val="36695259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FF27470D-7712-B62C-6F48-6048BD672A5B}"/>
              </a:ext>
            </a:extLst>
          </p:cNvPr>
          <p:cNvSpPr>
            <a:spLocks noGrp="1"/>
          </p:cNvSpPr>
          <p:nvPr>
            <p:ph type="pic" idx="1"/>
          </p:nvPr>
        </p:nvSpPr>
        <p:spPr>
          <a:xfrm>
            <a:off x="1" y="0"/>
            <a:ext cx="12207874" cy="8382275"/>
          </a:xfrm>
        </p:spPr>
        <p:txBody>
          <a:bodyPr/>
          <a:lstStyle>
            <a:lvl1pPr marL="0" indent="0">
              <a:buNone/>
              <a:defRPr sz="4272"/>
            </a:lvl1pPr>
            <a:lvl2pPr marL="610408" indent="0">
              <a:buNone/>
              <a:defRPr sz="3738"/>
            </a:lvl2pPr>
            <a:lvl3pPr marL="1220815" indent="0">
              <a:buNone/>
              <a:defRPr sz="3204"/>
            </a:lvl3pPr>
            <a:lvl4pPr marL="1831223" indent="0">
              <a:buNone/>
              <a:defRPr sz="2670"/>
            </a:lvl4pPr>
            <a:lvl5pPr marL="2441631" indent="0">
              <a:buNone/>
              <a:defRPr sz="2670"/>
            </a:lvl5pPr>
            <a:lvl6pPr marL="3052039" indent="0">
              <a:buNone/>
              <a:defRPr sz="2670"/>
            </a:lvl6pPr>
            <a:lvl7pPr marL="3662446" indent="0">
              <a:buNone/>
              <a:defRPr sz="2670"/>
            </a:lvl7pPr>
            <a:lvl8pPr marL="4272854" indent="0">
              <a:buNone/>
              <a:defRPr sz="2670"/>
            </a:lvl8pPr>
            <a:lvl9pPr marL="4883262" indent="0">
              <a:buNone/>
              <a:defRPr sz="2670"/>
            </a:lvl9pPr>
          </a:lstStyle>
          <a:p>
            <a:r>
              <a:rPr lang="en-US"/>
              <a:t>Click icon to add picture</a:t>
            </a:r>
            <a:endParaRPr lang="en-NZ"/>
          </a:p>
        </p:txBody>
      </p:sp>
    </p:spTree>
    <p:extLst>
      <p:ext uri="{BB962C8B-B14F-4D97-AF65-F5344CB8AC3E}">
        <p14:creationId xmlns:p14="http://schemas.microsoft.com/office/powerpoint/2010/main" val="1781190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32CCD-E19A-0260-57EE-90D1A9F057AE}"/>
              </a:ext>
            </a:extLst>
          </p:cNvPr>
          <p:cNvSpPr>
            <a:spLocks noGrp="1"/>
          </p:cNvSpPr>
          <p:nvPr>
            <p:ph type="title"/>
          </p:nvPr>
        </p:nvSpPr>
        <p:spPr>
          <a:xfrm>
            <a:off x="841412" y="614468"/>
            <a:ext cx="3937887" cy="2150639"/>
          </a:xfrm>
        </p:spPr>
        <p:txBody>
          <a:bodyPr anchor="b"/>
          <a:lstStyle>
            <a:lvl1pPr>
              <a:defRPr sz="4272"/>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6074D1A8-5CA0-485A-5E29-BE87BAC133FA}"/>
              </a:ext>
            </a:extLst>
          </p:cNvPr>
          <p:cNvSpPr>
            <a:spLocks noGrp="1"/>
          </p:cNvSpPr>
          <p:nvPr>
            <p:ph type="pic" idx="1"/>
          </p:nvPr>
        </p:nvSpPr>
        <p:spPr>
          <a:xfrm>
            <a:off x="5190466" y="614470"/>
            <a:ext cx="6648869" cy="7262674"/>
          </a:xfrm>
        </p:spPr>
        <p:txBody>
          <a:bodyPr/>
          <a:lstStyle>
            <a:lvl1pPr marL="0" indent="0">
              <a:buNone/>
              <a:defRPr sz="4272"/>
            </a:lvl1pPr>
            <a:lvl2pPr marL="610408" indent="0">
              <a:buNone/>
              <a:defRPr sz="3738"/>
            </a:lvl2pPr>
            <a:lvl3pPr marL="1220815" indent="0">
              <a:buNone/>
              <a:defRPr sz="3204"/>
            </a:lvl3pPr>
            <a:lvl4pPr marL="1831223" indent="0">
              <a:buNone/>
              <a:defRPr sz="2670"/>
            </a:lvl4pPr>
            <a:lvl5pPr marL="2441631" indent="0">
              <a:buNone/>
              <a:defRPr sz="2670"/>
            </a:lvl5pPr>
            <a:lvl6pPr marL="3052039" indent="0">
              <a:buNone/>
              <a:defRPr sz="2670"/>
            </a:lvl6pPr>
            <a:lvl7pPr marL="3662446" indent="0">
              <a:buNone/>
              <a:defRPr sz="2670"/>
            </a:lvl7pPr>
            <a:lvl8pPr marL="4272854" indent="0">
              <a:buNone/>
              <a:defRPr sz="2670"/>
            </a:lvl8pPr>
            <a:lvl9pPr marL="4883262" indent="0">
              <a:buNone/>
              <a:defRPr sz="2670"/>
            </a:lvl9pPr>
          </a:lstStyle>
          <a:p>
            <a:r>
              <a:rPr lang="en-US"/>
              <a:t>Click icon to add picture</a:t>
            </a:r>
            <a:endParaRPr lang="en-NZ"/>
          </a:p>
        </p:txBody>
      </p:sp>
      <p:sp>
        <p:nvSpPr>
          <p:cNvPr id="4" name="Text Placeholder 3">
            <a:extLst>
              <a:ext uri="{FF2B5EF4-FFF2-40B4-BE49-F238E27FC236}">
                <a16:creationId xmlns:a16="http://schemas.microsoft.com/office/drawing/2014/main" id="{2F00DE34-EE2B-09BA-545E-CBE4AAB55626}"/>
              </a:ext>
            </a:extLst>
          </p:cNvPr>
          <p:cNvSpPr>
            <a:spLocks noGrp="1"/>
          </p:cNvSpPr>
          <p:nvPr>
            <p:ph type="body" sz="half" idx="2"/>
          </p:nvPr>
        </p:nvSpPr>
        <p:spPr>
          <a:xfrm>
            <a:off x="841412" y="2765107"/>
            <a:ext cx="3937887" cy="5122704"/>
          </a:xfrm>
        </p:spPr>
        <p:txBody>
          <a:bodyPr>
            <a:normAutofit/>
          </a:bodyPr>
          <a:lstStyle>
            <a:lvl1pPr marL="0" indent="0">
              <a:buNone/>
              <a:defRPr sz="2403"/>
            </a:lvl1pPr>
            <a:lvl2pPr marL="610408" indent="0">
              <a:buNone/>
              <a:defRPr sz="1869"/>
            </a:lvl2pPr>
            <a:lvl3pPr marL="1220815" indent="0">
              <a:buNone/>
              <a:defRPr sz="1602"/>
            </a:lvl3pPr>
            <a:lvl4pPr marL="1831223" indent="0">
              <a:buNone/>
              <a:defRPr sz="1335"/>
            </a:lvl4pPr>
            <a:lvl5pPr marL="2441631" indent="0">
              <a:buNone/>
              <a:defRPr sz="1335"/>
            </a:lvl5pPr>
            <a:lvl6pPr marL="3052039" indent="0">
              <a:buNone/>
              <a:defRPr sz="1335"/>
            </a:lvl6pPr>
            <a:lvl7pPr marL="3662446" indent="0">
              <a:buNone/>
              <a:defRPr sz="1335"/>
            </a:lvl7pPr>
            <a:lvl8pPr marL="4272854" indent="0">
              <a:buNone/>
              <a:defRPr sz="1335"/>
            </a:lvl8pPr>
            <a:lvl9pPr marL="4883262" indent="0">
              <a:buNone/>
              <a:defRPr sz="1335"/>
            </a:lvl9pPr>
          </a:lstStyle>
          <a:p>
            <a:pPr lvl="0"/>
            <a:r>
              <a:rPr lang="en-US"/>
              <a:t>Click to edit Master text styles</a:t>
            </a:r>
          </a:p>
        </p:txBody>
      </p:sp>
    </p:spTree>
    <p:extLst>
      <p:ext uri="{BB962C8B-B14F-4D97-AF65-F5344CB8AC3E}">
        <p14:creationId xmlns:p14="http://schemas.microsoft.com/office/powerpoint/2010/main" val="5190744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EFAF3-E2F2-6F06-591D-481BF4089714}"/>
              </a:ext>
            </a:extLst>
          </p:cNvPr>
          <p:cNvSpPr>
            <a:spLocks noGrp="1"/>
          </p:cNvSpPr>
          <p:nvPr>
            <p:ph type="title"/>
          </p:nvPr>
        </p:nvSpPr>
        <p:spPr>
          <a:xfrm>
            <a:off x="841412" y="614468"/>
            <a:ext cx="3937887" cy="2150639"/>
          </a:xfrm>
        </p:spPr>
        <p:txBody>
          <a:bodyPr anchor="b"/>
          <a:lstStyle>
            <a:lvl1pPr>
              <a:defRPr sz="4272"/>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0DDC4E0C-9928-5F0A-AB67-DF79CCCFA89A}"/>
              </a:ext>
            </a:extLst>
          </p:cNvPr>
          <p:cNvSpPr>
            <a:spLocks noGrp="1"/>
          </p:cNvSpPr>
          <p:nvPr>
            <p:ph idx="1"/>
          </p:nvPr>
        </p:nvSpPr>
        <p:spPr>
          <a:xfrm>
            <a:off x="5190467" y="614470"/>
            <a:ext cx="6180237" cy="7262674"/>
          </a:xfrm>
        </p:spPr>
        <p:txBody>
          <a:bodyPr/>
          <a:lstStyle>
            <a:lvl1pPr>
              <a:defRPr sz="4272"/>
            </a:lvl1pPr>
            <a:lvl2pPr>
              <a:defRPr sz="3738"/>
            </a:lvl2pPr>
            <a:lvl3pPr>
              <a:defRPr sz="3204"/>
            </a:lvl3pPr>
            <a:lvl4pPr>
              <a:defRPr sz="2670"/>
            </a:lvl4pPr>
            <a:lvl5pPr>
              <a:defRPr sz="2670"/>
            </a:lvl5pPr>
            <a:lvl6pPr>
              <a:defRPr sz="2670"/>
            </a:lvl6pPr>
            <a:lvl7pPr>
              <a:defRPr sz="2670"/>
            </a:lvl7pPr>
            <a:lvl8pPr>
              <a:defRPr sz="2670"/>
            </a:lvl8pPr>
            <a:lvl9pPr>
              <a:defRPr sz="267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B22BF39B-95DB-F64E-424D-296C1D6B9F42}"/>
              </a:ext>
            </a:extLst>
          </p:cNvPr>
          <p:cNvSpPr>
            <a:spLocks noGrp="1"/>
          </p:cNvSpPr>
          <p:nvPr>
            <p:ph type="body" sz="half" idx="2"/>
          </p:nvPr>
        </p:nvSpPr>
        <p:spPr>
          <a:xfrm>
            <a:off x="841412" y="2765107"/>
            <a:ext cx="3937887" cy="5122704"/>
          </a:xfrm>
        </p:spPr>
        <p:txBody>
          <a:bodyPr>
            <a:normAutofit/>
          </a:bodyPr>
          <a:lstStyle>
            <a:lvl1pPr marL="0" indent="0">
              <a:buNone/>
              <a:defRPr sz="2403"/>
            </a:lvl1pPr>
            <a:lvl2pPr marL="610408" indent="0">
              <a:buNone/>
              <a:defRPr sz="1869"/>
            </a:lvl2pPr>
            <a:lvl3pPr marL="1220815" indent="0">
              <a:buNone/>
              <a:defRPr sz="1602"/>
            </a:lvl3pPr>
            <a:lvl4pPr marL="1831223" indent="0">
              <a:buNone/>
              <a:defRPr sz="1335"/>
            </a:lvl4pPr>
            <a:lvl5pPr marL="2441631" indent="0">
              <a:buNone/>
              <a:defRPr sz="1335"/>
            </a:lvl5pPr>
            <a:lvl6pPr marL="3052039" indent="0">
              <a:buNone/>
              <a:defRPr sz="1335"/>
            </a:lvl6pPr>
            <a:lvl7pPr marL="3662446" indent="0">
              <a:buNone/>
              <a:defRPr sz="1335"/>
            </a:lvl7pPr>
            <a:lvl8pPr marL="4272854" indent="0">
              <a:buNone/>
              <a:defRPr sz="1335"/>
            </a:lvl8pPr>
            <a:lvl9pPr marL="4883262" indent="0">
              <a:buNone/>
              <a:defRPr sz="1335"/>
            </a:lvl9pPr>
          </a:lstStyle>
          <a:p>
            <a:pPr lvl="0"/>
            <a:r>
              <a:rPr lang="en-US"/>
              <a:t>Click to edit Master text styles</a:t>
            </a:r>
          </a:p>
        </p:txBody>
      </p:sp>
    </p:spTree>
    <p:extLst>
      <p:ext uri="{BB962C8B-B14F-4D97-AF65-F5344CB8AC3E}">
        <p14:creationId xmlns:p14="http://schemas.microsoft.com/office/powerpoint/2010/main" val="4051873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cxnSp>
        <p:nvCxnSpPr>
          <p:cNvPr id="14" name="Straight Connector 13"/>
          <p:cNvCxnSpPr/>
          <p:nvPr userDrawn="1"/>
        </p:nvCxnSpPr>
        <p:spPr>
          <a:xfrm>
            <a:off x="675501" y="1844944"/>
            <a:ext cx="10921981" cy="0"/>
          </a:xfrm>
          <a:prstGeom prst="line">
            <a:avLst/>
          </a:prstGeom>
          <a:ln w="12700">
            <a:solidFill>
              <a:srgbClr val="D52B1E"/>
            </a:solidFill>
          </a:ln>
        </p:spPr>
        <p:style>
          <a:lnRef idx="1">
            <a:schemeClr val="accent1"/>
          </a:lnRef>
          <a:fillRef idx="0">
            <a:schemeClr val="accent1"/>
          </a:fillRef>
          <a:effectRef idx="0">
            <a:schemeClr val="accent1"/>
          </a:effectRef>
          <a:fontRef idx="minor">
            <a:schemeClr val="tx1"/>
          </a:fontRef>
        </p:style>
      </p:cxnSp>
      <p:sp>
        <p:nvSpPr>
          <p:cNvPr id="15" name="Title 1"/>
          <p:cNvSpPr>
            <a:spLocks noGrp="1"/>
          </p:cNvSpPr>
          <p:nvPr>
            <p:ph type="title" hasCustomPrompt="1"/>
          </p:nvPr>
        </p:nvSpPr>
        <p:spPr>
          <a:xfrm>
            <a:off x="521096" y="656819"/>
            <a:ext cx="10987088" cy="1198048"/>
          </a:xfrm>
        </p:spPr>
        <p:txBody>
          <a:bodyPr anchor="b" anchorCtr="0">
            <a:normAutofit/>
          </a:bodyPr>
          <a:lstStyle>
            <a:lvl1pPr algn="l">
              <a:lnSpc>
                <a:spcPts val="4471"/>
              </a:lnSpc>
              <a:defRPr sz="4023" b="1" i="0" baseline="0">
                <a:latin typeface="Calibri"/>
              </a:defRPr>
            </a:lvl1pPr>
          </a:lstStyle>
          <a:p>
            <a:r>
              <a:rPr lang="en-AU" dirty="0"/>
              <a:t>Heading</a:t>
            </a:r>
            <a:endParaRPr lang="en-US" dirty="0"/>
          </a:p>
        </p:txBody>
      </p:sp>
      <p:sp>
        <p:nvSpPr>
          <p:cNvPr id="8" name="Text Placeholder 5"/>
          <p:cNvSpPr>
            <a:spLocks noGrp="1"/>
          </p:cNvSpPr>
          <p:nvPr>
            <p:ph type="body" sz="quarter" idx="11" hasCustomPrompt="1"/>
          </p:nvPr>
        </p:nvSpPr>
        <p:spPr>
          <a:xfrm>
            <a:off x="675501" y="2676524"/>
            <a:ext cx="7649121" cy="4845051"/>
          </a:xfrm>
        </p:spPr>
        <p:txBody>
          <a:bodyPr/>
          <a:lstStyle>
            <a:lvl1pPr marL="0" indent="0">
              <a:lnSpc>
                <a:spcPts val="1446"/>
              </a:lnSpc>
              <a:buFontTx/>
              <a:buNone/>
              <a:defRPr sz="1267">
                <a:solidFill>
                  <a:schemeClr val="tx1"/>
                </a:solidFill>
              </a:defRPr>
            </a:lvl1pPr>
            <a:lvl2pPr marL="0" indent="0">
              <a:buFontTx/>
              <a:buNone/>
              <a:defRPr sz="1267" baseline="0">
                <a:latin typeface="Calibri"/>
              </a:defRPr>
            </a:lvl2pPr>
            <a:lvl3pPr marL="308457" indent="-227991">
              <a:defRPr sz="1267" baseline="0">
                <a:latin typeface="Calibri"/>
              </a:defRPr>
            </a:lvl3pPr>
          </a:lstStyle>
          <a:p>
            <a:pPr lvl="0"/>
            <a:r>
              <a:rPr lang="en-AU" dirty="0"/>
              <a:t>Insert text here</a:t>
            </a:r>
          </a:p>
        </p:txBody>
      </p:sp>
    </p:spTree>
    <p:extLst>
      <p:ext uri="{BB962C8B-B14F-4D97-AF65-F5344CB8AC3E}">
        <p14:creationId xmlns:p14="http://schemas.microsoft.com/office/powerpoint/2010/main" val="15916632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878F16D-C8F2-29E3-6806-C85140030E1C}"/>
              </a:ext>
            </a:extLst>
          </p:cNvPr>
          <p:cNvSpPr>
            <a:spLocks noGrp="1"/>
          </p:cNvSpPr>
          <p:nvPr>
            <p:ph type="dt" sz="half" idx="10"/>
          </p:nvPr>
        </p:nvSpPr>
        <p:spPr>
          <a:xfrm>
            <a:off x="839291" y="8542817"/>
            <a:ext cx="2746772" cy="490721"/>
          </a:xfrm>
          <a:prstGeom prst="rect">
            <a:avLst/>
          </a:prstGeom>
        </p:spPr>
        <p:txBody>
          <a:bodyPr/>
          <a:lstStyle>
            <a:lvl1pPr>
              <a:defRPr>
                <a:solidFill>
                  <a:schemeClr val="tx1"/>
                </a:solidFill>
              </a:defRPr>
            </a:lvl1pPr>
          </a:lstStyle>
          <a:p>
            <a:fld id="{FD4C198A-4289-47FC-852E-73E824BA28C3}" type="datetimeFigureOut">
              <a:rPr lang="en-NZ" smtClean="0"/>
              <a:pPr/>
              <a:t>21/05/2026</a:t>
            </a:fld>
            <a:endParaRPr lang="en-NZ" dirty="0">
              <a:solidFill>
                <a:schemeClr val="tx1"/>
              </a:solidFill>
            </a:endParaRPr>
          </a:p>
        </p:txBody>
      </p:sp>
      <p:sp>
        <p:nvSpPr>
          <p:cNvPr id="5" name="Footer Placeholder 4">
            <a:extLst>
              <a:ext uri="{FF2B5EF4-FFF2-40B4-BE49-F238E27FC236}">
                <a16:creationId xmlns:a16="http://schemas.microsoft.com/office/drawing/2014/main" id="{51CE0680-2AC4-F2B2-C9A6-34DAC4D69B5E}"/>
              </a:ext>
            </a:extLst>
          </p:cNvPr>
          <p:cNvSpPr>
            <a:spLocks noGrp="1"/>
          </p:cNvSpPr>
          <p:nvPr>
            <p:ph type="ftr" sz="quarter" idx="11"/>
          </p:nvPr>
        </p:nvSpPr>
        <p:spPr>
          <a:xfrm>
            <a:off x="4043859" y="8542817"/>
            <a:ext cx="4120158" cy="490721"/>
          </a:xfrm>
          <a:prstGeom prst="rect">
            <a:avLst/>
          </a:prstGeom>
        </p:spPr>
        <p:txBody>
          <a:bodyPr/>
          <a:lstStyle>
            <a:lvl1pPr>
              <a:defRPr>
                <a:solidFill>
                  <a:schemeClr val="tx1"/>
                </a:solidFill>
              </a:defRPr>
            </a:lvl1pPr>
          </a:lstStyle>
          <a:p>
            <a:endParaRPr lang="en-NZ" dirty="0">
              <a:solidFill>
                <a:schemeClr val="tx1"/>
              </a:solidFill>
            </a:endParaRPr>
          </a:p>
        </p:txBody>
      </p:sp>
    </p:spTree>
    <p:extLst>
      <p:ext uri="{BB962C8B-B14F-4D97-AF65-F5344CB8AC3E}">
        <p14:creationId xmlns:p14="http://schemas.microsoft.com/office/powerpoint/2010/main" val="14407813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1C02518-991C-2504-7FC1-EB50ED9428AE}"/>
              </a:ext>
            </a:extLst>
          </p:cNvPr>
          <p:cNvSpPr>
            <a:spLocks noGrp="1"/>
          </p:cNvSpPr>
          <p:nvPr>
            <p:ph type="dt" sz="half" idx="10"/>
          </p:nvPr>
        </p:nvSpPr>
        <p:spPr/>
        <p:txBody>
          <a:bodyPr/>
          <a:lstStyle>
            <a:lvl1pPr>
              <a:defRPr>
                <a:solidFill>
                  <a:schemeClr val="tx1"/>
                </a:solidFill>
              </a:defRPr>
            </a:lvl1pPr>
          </a:lstStyle>
          <a:p>
            <a:fld id="{FD4C198A-4289-47FC-852E-73E824BA28C3}" type="datetimeFigureOut">
              <a:rPr lang="en-NZ" smtClean="0"/>
              <a:pPr/>
              <a:t>21/05/2026</a:t>
            </a:fld>
            <a:endParaRPr lang="en-NZ" dirty="0">
              <a:solidFill>
                <a:schemeClr val="tx1"/>
              </a:solidFill>
            </a:endParaRPr>
          </a:p>
        </p:txBody>
      </p:sp>
      <p:sp>
        <p:nvSpPr>
          <p:cNvPr id="5" name="Footer Placeholder 4">
            <a:extLst>
              <a:ext uri="{FF2B5EF4-FFF2-40B4-BE49-F238E27FC236}">
                <a16:creationId xmlns:a16="http://schemas.microsoft.com/office/drawing/2014/main" id="{87C025EE-23D7-16F4-E6D5-89CB6CFBDAFE}"/>
              </a:ext>
            </a:extLst>
          </p:cNvPr>
          <p:cNvSpPr>
            <a:spLocks noGrp="1"/>
          </p:cNvSpPr>
          <p:nvPr>
            <p:ph type="ftr" sz="quarter" idx="11"/>
          </p:nvPr>
        </p:nvSpPr>
        <p:spPr/>
        <p:txBody>
          <a:bodyPr/>
          <a:lstStyle>
            <a:lvl1pPr>
              <a:defRPr>
                <a:solidFill>
                  <a:schemeClr val="tx1"/>
                </a:solidFill>
              </a:defRPr>
            </a:lvl1pPr>
          </a:lstStyle>
          <a:p>
            <a:endParaRPr lang="en-NZ" dirty="0">
              <a:solidFill>
                <a:schemeClr val="tx1"/>
              </a:solidFill>
            </a:endParaRPr>
          </a:p>
        </p:txBody>
      </p:sp>
      <p:sp>
        <p:nvSpPr>
          <p:cNvPr id="6" name="Slide Number Placeholder 5">
            <a:extLst>
              <a:ext uri="{FF2B5EF4-FFF2-40B4-BE49-F238E27FC236}">
                <a16:creationId xmlns:a16="http://schemas.microsoft.com/office/drawing/2014/main" id="{19672E12-B12A-2C8C-13F8-FC2281E7389F}"/>
              </a:ext>
            </a:extLst>
          </p:cNvPr>
          <p:cNvSpPr>
            <a:spLocks noGrp="1"/>
          </p:cNvSpPr>
          <p:nvPr>
            <p:ph type="sldNum" sz="quarter" idx="12"/>
          </p:nvPr>
        </p:nvSpPr>
        <p:spPr/>
        <p:txBody>
          <a:bodyPr/>
          <a:lstStyle>
            <a:lvl1pPr>
              <a:defRPr>
                <a:solidFill>
                  <a:schemeClr val="tx1"/>
                </a:solidFill>
              </a:defRPr>
            </a:lvl1pPr>
          </a:lstStyle>
          <a:p>
            <a:fld id="{86C47404-E044-43B2-8EEE-FDBE641A356F}" type="slidenum">
              <a:rPr lang="en-NZ" smtClean="0"/>
              <a:pPr/>
              <a:t>‹#›</a:t>
            </a:fld>
            <a:endParaRPr lang="en-NZ"/>
          </a:p>
        </p:txBody>
      </p:sp>
    </p:spTree>
    <p:extLst>
      <p:ext uri="{BB962C8B-B14F-4D97-AF65-F5344CB8AC3E}">
        <p14:creationId xmlns:p14="http://schemas.microsoft.com/office/powerpoint/2010/main" val="2732390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C2C5767-B9F6-1DA7-ACD5-EAB976831142}"/>
              </a:ext>
            </a:extLst>
          </p:cNvPr>
          <p:cNvSpPr>
            <a:spLocks noGrp="1"/>
          </p:cNvSpPr>
          <p:nvPr>
            <p:ph type="ctrTitle"/>
          </p:nvPr>
        </p:nvSpPr>
        <p:spPr>
          <a:xfrm>
            <a:off x="915591" y="1508435"/>
            <a:ext cx="10376694" cy="2363875"/>
          </a:xfrm>
          <a:prstGeom prst="rect">
            <a:avLst/>
          </a:prstGeom>
        </p:spPr>
        <p:txBody>
          <a:bodyPr anchor="b">
            <a:normAutofit/>
          </a:bodyPr>
          <a:lstStyle>
            <a:lvl1pPr algn="l">
              <a:defRPr sz="6408">
                <a:solidFill>
                  <a:schemeClr val="bg1"/>
                </a:solidFill>
              </a:defRPr>
            </a:lvl1pPr>
          </a:lstStyle>
          <a:p>
            <a:r>
              <a:rPr lang="en-US"/>
              <a:t>Click to edit Master title style</a:t>
            </a:r>
            <a:endParaRPr lang="en-US" dirty="0"/>
          </a:p>
        </p:txBody>
      </p:sp>
      <p:sp>
        <p:nvSpPr>
          <p:cNvPr id="8" name="Subtitle 2">
            <a:extLst>
              <a:ext uri="{FF2B5EF4-FFF2-40B4-BE49-F238E27FC236}">
                <a16:creationId xmlns:a16="http://schemas.microsoft.com/office/drawing/2014/main" id="{3C7B9417-2A0C-412C-7A14-3C20820169CD}"/>
              </a:ext>
            </a:extLst>
          </p:cNvPr>
          <p:cNvSpPr>
            <a:spLocks noGrp="1"/>
          </p:cNvSpPr>
          <p:nvPr>
            <p:ph type="subTitle" idx="1" hasCustomPrompt="1"/>
          </p:nvPr>
        </p:nvSpPr>
        <p:spPr>
          <a:xfrm>
            <a:off x="915591" y="4110667"/>
            <a:ext cx="9155906" cy="584796"/>
          </a:xfrm>
          <a:prstGeom prst="rect">
            <a:avLst/>
          </a:prstGeom>
        </p:spPr>
        <p:txBody>
          <a:bodyPr/>
          <a:lstStyle>
            <a:lvl1pPr marL="0" indent="0" algn="l">
              <a:buNone/>
              <a:defRPr sz="3204">
                <a:solidFill>
                  <a:schemeClr val="bg1"/>
                </a:solidFill>
              </a:defRPr>
            </a:lvl1pPr>
            <a:lvl2pPr marL="610408" indent="0" algn="ctr">
              <a:buNone/>
              <a:defRPr sz="2670"/>
            </a:lvl2pPr>
            <a:lvl3pPr marL="1220815" indent="0" algn="ctr">
              <a:buNone/>
              <a:defRPr sz="2403"/>
            </a:lvl3pPr>
            <a:lvl4pPr marL="1831223" indent="0" algn="ctr">
              <a:buNone/>
              <a:defRPr sz="2136"/>
            </a:lvl4pPr>
            <a:lvl5pPr marL="2441631" indent="0" algn="ctr">
              <a:buNone/>
              <a:defRPr sz="2136"/>
            </a:lvl5pPr>
            <a:lvl6pPr marL="3052039" indent="0" algn="ctr">
              <a:buNone/>
              <a:defRPr sz="2136"/>
            </a:lvl6pPr>
            <a:lvl7pPr marL="3662446" indent="0" algn="ctr">
              <a:buNone/>
              <a:defRPr sz="2136"/>
            </a:lvl7pPr>
            <a:lvl8pPr marL="4272854" indent="0" algn="ctr">
              <a:buNone/>
              <a:defRPr sz="2136"/>
            </a:lvl8pPr>
            <a:lvl9pPr marL="4883262" indent="0" algn="ctr">
              <a:buNone/>
              <a:defRPr sz="2136"/>
            </a:lvl9pPr>
          </a:lstStyle>
          <a:p>
            <a:r>
              <a:rPr lang="en-US" dirty="0"/>
              <a:t>Click to edit subtitle 24 point font</a:t>
            </a:r>
          </a:p>
          <a:p>
            <a:endParaRPr lang="en-US" dirty="0"/>
          </a:p>
        </p:txBody>
      </p:sp>
      <p:cxnSp>
        <p:nvCxnSpPr>
          <p:cNvPr id="9" name="Straight Connector 8">
            <a:extLst>
              <a:ext uri="{FF2B5EF4-FFF2-40B4-BE49-F238E27FC236}">
                <a16:creationId xmlns:a16="http://schemas.microsoft.com/office/drawing/2014/main" id="{66A1A984-B589-87CD-E1A8-7E51A1CA3627}"/>
              </a:ext>
            </a:extLst>
          </p:cNvPr>
          <p:cNvCxnSpPr/>
          <p:nvPr/>
        </p:nvCxnSpPr>
        <p:spPr>
          <a:xfrm>
            <a:off x="915591" y="3988248"/>
            <a:ext cx="2216996" cy="0"/>
          </a:xfrm>
          <a:prstGeom prst="line">
            <a:avLst/>
          </a:prstGeom>
          <a:ln>
            <a:solidFill>
              <a:srgbClr val="D52B1E"/>
            </a:solidFill>
          </a:ln>
        </p:spPr>
        <p:style>
          <a:lnRef idx="2">
            <a:schemeClr val="accent1"/>
          </a:lnRef>
          <a:fillRef idx="0">
            <a:schemeClr val="accent1"/>
          </a:fillRef>
          <a:effectRef idx="1">
            <a:schemeClr val="accent1"/>
          </a:effectRef>
          <a:fontRef idx="minor">
            <a:schemeClr val="tx1"/>
          </a:fontRef>
        </p:style>
      </p:cxnSp>
      <p:pic>
        <p:nvPicPr>
          <p:cNvPr id="2" name="Picture 1">
            <a:extLst>
              <a:ext uri="{FF2B5EF4-FFF2-40B4-BE49-F238E27FC236}">
                <a16:creationId xmlns:a16="http://schemas.microsoft.com/office/drawing/2014/main" id="{B567BAB4-8BC5-5F0E-45F3-CBD1B1D6FCA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1961" r="1043"/>
          <a:stretch/>
        </p:blipFill>
        <p:spPr>
          <a:xfrm>
            <a:off x="-1" y="-158763"/>
            <a:ext cx="12220245" cy="9411068"/>
          </a:xfrm>
          <a:prstGeom prst="rect">
            <a:avLst/>
          </a:prstGeom>
        </p:spPr>
      </p:pic>
      <p:cxnSp>
        <p:nvCxnSpPr>
          <p:cNvPr id="3" name="Straight Connector 2">
            <a:extLst>
              <a:ext uri="{FF2B5EF4-FFF2-40B4-BE49-F238E27FC236}">
                <a16:creationId xmlns:a16="http://schemas.microsoft.com/office/drawing/2014/main" id="{E6F0B2B8-7929-4DF9-D188-D3A87F865F16}"/>
              </a:ext>
            </a:extLst>
          </p:cNvPr>
          <p:cNvCxnSpPr/>
          <p:nvPr userDrawn="1"/>
        </p:nvCxnSpPr>
        <p:spPr bwMode="white">
          <a:xfrm>
            <a:off x="922439" y="2040671"/>
            <a:ext cx="202364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17133E42-CC6D-3039-2DD3-AD19525FFAB4}"/>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3718"/>
          <a:stretch/>
        </p:blipFill>
        <p:spPr>
          <a:xfrm>
            <a:off x="6791793" y="6614791"/>
            <a:ext cx="5428452" cy="2600192"/>
          </a:xfrm>
          <a:prstGeom prst="rect">
            <a:avLst/>
          </a:prstGeom>
        </p:spPr>
      </p:pic>
    </p:spTree>
    <p:extLst>
      <p:ext uri="{BB962C8B-B14F-4D97-AF65-F5344CB8AC3E}">
        <p14:creationId xmlns:p14="http://schemas.microsoft.com/office/powerpoint/2010/main" val="14556183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1C02518-991C-2504-7FC1-EB50ED9428AE}"/>
              </a:ext>
            </a:extLst>
          </p:cNvPr>
          <p:cNvSpPr>
            <a:spLocks noGrp="1"/>
          </p:cNvSpPr>
          <p:nvPr>
            <p:ph type="dt" sz="half" idx="10"/>
          </p:nvPr>
        </p:nvSpPr>
        <p:spPr/>
        <p:txBody>
          <a:bodyPr/>
          <a:lstStyle>
            <a:lvl1pPr>
              <a:defRPr>
                <a:solidFill>
                  <a:schemeClr val="tx1"/>
                </a:solidFill>
              </a:defRPr>
            </a:lvl1pPr>
          </a:lstStyle>
          <a:p>
            <a:fld id="{FD4C198A-4289-47FC-852E-73E824BA28C3}" type="datetimeFigureOut">
              <a:rPr lang="en-NZ" smtClean="0"/>
              <a:pPr/>
              <a:t>21/05/2026</a:t>
            </a:fld>
            <a:endParaRPr lang="en-NZ" dirty="0">
              <a:solidFill>
                <a:schemeClr val="tx1"/>
              </a:solidFill>
            </a:endParaRPr>
          </a:p>
        </p:txBody>
      </p:sp>
      <p:sp>
        <p:nvSpPr>
          <p:cNvPr id="5" name="Footer Placeholder 4">
            <a:extLst>
              <a:ext uri="{FF2B5EF4-FFF2-40B4-BE49-F238E27FC236}">
                <a16:creationId xmlns:a16="http://schemas.microsoft.com/office/drawing/2014/main" id="{87C025EE-23D7-16F4-E6D5-89CB6CFBDAFE}"/>
              </a:ext>
            </a:extLst>
          </p:cNvPr>
          <p:cNvSpPr>
            <a:spLocks noGrp="1"/>
          </p:cNvSpPr>
          <p:nvPr>
            <p:ph type="ftr" sz="quarter" idx="11"/>
          </p:nvPr>
        </p:nvSpPr>
        <p:spPr/>
        <p:txBody>
          <a:bodyPr/>
          <a:lstStyle>
            <a:lvl1pPr>
              <a:defRPr>
                <a:solidFill>
                  <a:schemeClr val="tx1"/>
                </a:solidFill>
              </a:defRPr>
            </a:lvl1pPr>
          </a:lstStyle>
          <a:p>
            <a:endParaRPr lang="en-NZ" dirty="0">
              <a:solidFill>
                <a:schemeClr val="tx1"/>
              </a:solidFill>
            </a:endParaRPr>
          </a:p>
        </p:txBody>
      </p:sp>
      <p:sp>
        <p:nvSpPr>
          <p:cNvPr id="6" name="Slide Number Placeholder 5">
            <a:extLst>
              <a:ext uri="{FF2B5EF4-FFF2-40B4-BE49-F238E27FC236}">
                <a16:creationId xmlns:a16="http://schemas.microsoft.com/office/drawing/2014/main" id="{19672E12-B12A-2C8C-13F8-FC2281E7389F}"/>
              </a:ext>
            </a:extLst>
          </p:cNvPr>
          <p:cNvSpPr>
            <a:spLocks noGrp="1"/>
          </p:cNvSpPr>
          <p:nvPr>
            <p:ph type="sldNum" sz="quarter" idx="12"/>
          </p:nvPr>
        </p:nvSpPr>
        <p:spPr/>
        <p:txBody>
          <a:bodyPr/>
          <a:lstStyle>
            <a:lvl1pPr>
              <a:defRPr>
                <a:solidFill>
                  <a:schemeClr val="tx1"/>
                </a:solidFill>
              </a:defRPr>
            </a:lvl1pPr>
          </a:lstStyle>
          <a:p>
            <a:fld id="{86C47404-E044-43B2-8EEE-FDBE641A356F}" type="slidenum">
              <a:rPr lang="en-NZ" smtClean="0"/>
              <a:pPr/>
              <a:t>‹#›</a:t>
            </a:fld>
            <a:endParaRPr lang="en-NZ"/>
          </a:p>
        </p:txBody>
      </p:sp>
    </p:spTree>
    <p:extLst>
      <p:ext uri="{BB962C8B-B14F-4D97-AF65-F5344CB8AC3E}">
        <p14:creationId xmlns:p14="http://schemas.microsoft.com/office/powerpoint/2010/main" val="895688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A5C2BE2A-7339-89EF-8379-63AB8EC1897E}"/>
              </a:ext>
            </a:extLst>
          </p:cNvPr>
          <p:cNvSpPr>
            <a:spLocks noGrp="1"/>
          </p:cNvSpPr>
          <p:nvPr>
            <p:ph type="ftr" sz="quarter" idx="10"/>
          </p:nvPr>
        </p:nvSpPr>
        <p:spPr/>
        <p:txBody>
          <a:bodyPr/>
          <a:lstStyle/>
          <a:p>
            <a:endParaRPr lang="en-US"/>
          </a:p>
        </p:txBody>
      </p:sp>
      <p:sp>
        <p:nvSpPr>
          <p:cNvPr id="4" name="Date Placeholder 3">
            <a:extLst>
              <a:ext uri="{FF2B5EF4-FFF2-40B4-BE49-F238E27FC236}">
                <a16:creationId xmlns:a16="http://schemas.microsoft.com/office/drawing/2014/main" id="{7A7E0809-3CAA-0017-C36F-44CDEE8077D8}"/>
              </a:ext>
            </a:extLst>
          </p:cNvPr>
          <p:cNvSpPr>
            <a:spLocks noGrp="1"/>
          </p:cNvSpPr>
          <p:nvPr>
            <p:ph type="dt" sz="half" idx="11"/>
          </p:nvPr>
        </p:nvSpPr>
        <p:spPr/>
        <p:txBody>
          <a:bodyPr/>
          <a:lstStyle/>
          <a:p>
            <a:fld id="{855271BB-2BB2-3847-A63B-CF02749138E2}" type="datetimeFigureOut">
              <a:rPr lang="en-US" smtClean="0"/>
              <a:t>5/21/2026</a:t>
            </a:fld>
            <a:endParaRPr lang="en-US"/>
          </a:p>
        </p:txBody>
      </p:sp>
      <p:sp>
        <p:nvSpPr>
          <p:cNvPr id="5" name="Title 1">
            <a:extLst>
              <a:ext uri="{FF2B5EF4-FFF2-40B4-BE49-F238E27FC236}">
                <a16:creationId xmlns:a16="http://schemas.microsoft.com/office/drawing/2014/main" id="{12E154BB-DFEA-3AE4-D5E8-6482392C4AFF}"/>
              </a:ext>
            </a:extLst>
          </p:cNvPr>
          <p:cNvSpPr>
            <a:spLocks noGrp="1"/>
          </p:cNvSpPr>
          <p:nvPr>
            <p:ph type="ctrTitle"/>
          </p:nvPr>
        </p:nvSpPr>
        <p:spPr>
          <a:xfrm>
            <a:off x="915591" y="1508435"/>
            <a:ext cx="10376694" cy="2363875"/>
          </a:xfrm>
          <a:prstGeom prst="rect">
            <a:avLst/>
          </a:prstGeom>
        </p:spPr>
        <p:txBody>
          <a:bodyPr anchor="b">
            <a:normAutofit/>
          </a:bodyPr>
          <a:lstStyle>
            <a:lvl1pPr algn="l">
              <a:defRPr sz="6408">
                <a:solidFill>
                  <a:schemeClr val="bg1"/>
                </a:solidFill>
              </a:defRPr>
            </a:lvl1pPr>
          </a:lstStyle>
          <a:p>
            <a:r>
              <a:rPr lang="en-US"/>
              <a:t>Click to edit Master title style</a:t>
            </a:r>
            <a:endParaRPr lang="en-US" dirty="0"/>
          </a:p>
        </p:txBody>
      </p:sp>
      <p:cxnSp>
        <p:nvCxnSpPr>
          <p:cNvPr id="6" name="Straight Connector 5">
            <a:extLst>
              <a:ext uri="{FF2B5EF4-FFF2-40B4-BE49-F238E27FC236}">
                <a16:creationId xmlns:a16="http://schemas.microsoft.com/office/drawing/2014/main" id="{40662AE4-0C21-E87B-4B39-CE1E6D3338DC}"/>
              </a:ext>
            </a:extLst>
          </p:cNvPr>
          <p:cNvCxnSpPr/>
          <p:nvPr/>
        </p:nvCxnSpPr>
        <p:spPr>
          <a:xfrm>
            <a:off x="915591" y="3988248"/>
            <a:ext cx="2216996" cy="0"/>
          </a:xfrm>
          <a:prstGeom prst="line">
            <a:avLst/>
          </a:prstGeom>
          <a:ln>
            <a:solidFill>
              <a:srgbClr val="D52B1E"/>
            </a:solidFill>
          </a:ln>
        </p:spPr>
        <p:style>
          <a:lnRef idx="2">
            <a:schemeClr val="accent1"/>
          </a:lnRef>
          <a:fillRef idx="0">
            <a:schemeClr val="accent1"/>
          </a:fillRef>
          <a:effectRef idx="1">
            <a:schemeClr val="accent1"/>
          </a:effectRef>
          <a:fontRef idx="minor">
            <a:schemeClr val="tx1"/>
          </a:fontRef>
        </p:style>
      </p:cxnSp>
      <p:sp>
        <p:nvSpPr>
          <p:cNvPr id="7" name="Subtitle 2">
            <a:extLst>
              <a:ext uri="{FF2B5EF4-FFF2-40B4-BE49-F238E27FC236}">
                <a16:creationId xmlns:a16="http://schemas.microsoft.com/office/drawing/2014/main" id="{060749D9-7F35-39F9-D39C-6948C5DFEE7E}"/>
              </a:ext>
            </a:extLst>
          </p:cNvPr>
          <p:cNvSpPr>
            <a:spLocks noGrp="1"/>
          </p:cNvSpPr>
          <p:nvPr>
            <p:ph type="subTitle" idx="1" hasCustomPrompt="1"/>
          </p:nvPr>
        </p:nvSpPr>
        <p:spPr>
          <a:xfrm>
            <a:off x="915591" y="4110666"/>
            <a:ext cx="9155906" cy="2138357"/>
          </a:xfrm>
          <a:prstGeom prst="rect">
            <a:avLst/>
          </a:prstGeom>
        </p:spPr>
        <p:txBody>
          <a:bodyPr/>
          <a:lstStyle>
            <a:lvl1pPr marL="0" indent="0" algn="l">
              <a:buNone/>
              <a:defRPr sz="3204">
                <a:solidFill>
                  <a:schemeClr val="bg1"/>
                </a:solidFill>
              </a:defRPr>
            </a:lvl1pPr>
            <a:lvl2pPr marL="610408" indent="0" algn="ctr">
              <a:buNone/>
              <a:defRPr sz="2670"/>
            </a:lvl2pPr>
            <a:lvl3pPr marL="1220815" indent="0" algn="ctr">
              <a:buNone/>
              <a:defRPr sz="2403"/>
            </a:lvl3pPr>
            <a:lvl4pPr marL="1831223" indent="0" algn="ctr">
              <a:buNone/>
              <a:defRPr sz="2136"/>
            </a:lvl4pPr>
            <a:lvl5pPr marL="2441631" indent="0" algn="ctr">
              <a:buNone/>
              <a:defRPr sz="2136"/>
            </a:lvl5pPr>
            <a:lvl6pPr marL="3052039" indent="0" algn="ctr">
              <a:buNone/>
              <a:defRPr sz="2136"/>
            </a:lvl6pPr>
            <a:lvl7pPr marL="3662446" indent="0" algn="ctr">
              <a:buNone/>
              <a:defRPr sz="2136"/>
            </a:lvl7pPr>
            <a:lvl8pPr marL="4272854" indent="0" algn="ctr">
              <a:buNone/>
              <a:defRPr sz="2136"/>
            </a:lvl8pPr>
            <a:lvl9pPr marL="4883262" indent="0" algn="ctr">
              <a:buNone/>
              <a:defRPr sz="2136"/>
            </a:lvl9pPr>
          </a:lstStyle>
          <a:p>
            <a:r>
              <a:rPr lang="en-US" dirty="0"/>
              <a:t>Click to edit subtitle 24 point font</a:t>
            </a:r>
          </a:p>
          <a:p>
            <a:endParaRPr lang="en-US" dirty="0"/>
          </a:p>
          <a:p>
            <a:endParaRPr lang="en-US" dirty="0"/>
          </a:p>
        </p:txBody>
      </p:sp>
    </p:spTree>
    <p:extLst>
      <p:ext uri="{BB962C8B-B14F-4D97-AF65-F5344CB8AC3E}">
        <p14:creationId xmlns:p14="http://schemas.microsoft.com/office/powerpoint/2010/main" val="2330147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cxnSp>
        <p:nvCxnSpPr>
          <p:cNvPr id="14" name="Straight Connector 13"/>
          <p:cNvCxnSpPr/>
          <p:nvPr userDrawn="1"/>
        </p:nvCxnSpPr>
        <p:spPr>
          <a:xfrm>
            <a:off x="675501" y="1844944"/>
            <a:ext cx="10921981" cy="0"/>
          </a:xfrm>
          <a:prstGeom prst="line">
            <a:avLst/>
          </a:prstGeom>
          <a:ln w="12700">
            <a:solidFill>
              <a:srgbClr val="D52B1E"/>
            </a:solidFill>
          </a:ln>
        </p:spPr>
        <p:style>
          <a:lnRef idx="1">
            <a:schemeClr val="accent1"/>
          </a:lnRef>
          <a:fillRef idx="0">
            <a:schemeClr val="accent1"/>
          </a:fillRef>
          <a:effectRef idx="0">
            <a:schemeClr val="accent1"/>
          </a:effectRef>
          <a:fontRef idx="minor">
            <a:schemeClr val="tx1"/>
          </a:fontRef>
        </p:style>
      </p:cxnSp>
      <p:sp>
        <p:nvSpPr>
          <p:cNvPr id="15" name="Title 1"/>
          <p:cNvSpPr>
            <a:spLocks noGrp="1"/>
          </p:cNvSpPr>
          <p:nvPr>
            <p:ph type="title" hasCustomPrompt="1"/>
          </p:nvPr>
        </p:nvSpPr>
        <p:spPr>
          <a:xfrm>
            <a:off x="521096" y="656818"/>
            <a:ext cx="10987088" cy="1198048"/>
          </a:xfrm>
        </p:spPr>
        <p:txBody>
          <a:bodyPr anchor="b" anchorCtr="0">
            <a:normAutofit/>
          </a:bodyPr>
          <a:lstStyle>
            <a:lvl1pPr algn="l">
              <a:lnSpc>
                <a:spcPts val="6000"/>
              </a:lnSpc>
              <a:defRPr sz="5400" b="1" i="0" baseline="0">
                <a:latin typeface="Calibri"/>
              </a:defRPr>
            </a:lvl1pPr>
          </a:lstStyle>
          <a:p>
            <a:r>
              <a:rPr lang="en-AU" dirty="0"/>
              <a:t>Heading</a:t>
            </a:r>
            <a:endParaRPr lang="en-US" dirty="0"/>
          </a:p>
        </p:txBody>
      </p:sp>
      <p:sp>
        <p:nvSpPr>
          <p:cNvPr id="8" name="Text Placeholder 5"/>
          <p:cNvSpPr>
            <a:spLocks noGrp="1"/>
          </p:cNvSpPr>
          <p:nvPr>
            <p:ph type="body" sz="quarter" idx="11" hasCustomPrompt="1"/>
          </p:nvPr>
        </p:nvSpPr>
        <p:spPr>
          <a:xfrm>
            <a:off x="675501" y="2676525"/>
            <a:ext cx="7649121" cy="4845050"/>
          </a:xfrm>
        </p:spPr>
        <p:txBody>
          <a:bodyPr/>
          <a:lstStyle>
            <a:lvl1pPr marL="0" indent="0">
              <a:lnSpc>
                <a:spcPts val="1940"/>
              </a:lnSpc>
              <a:buFontTx/>
              <a:buNone/>
              <a:defRPr sz="1700">
                <a:solidFill>
                  <a:schemeClr val="tx1"/>
                </a:solidFill>
              </a:defRPr>
            </a:lvl1pPr>
            <a:lvl2pPr marL="0" indent="0">
              <a:buFontTx/>
              <a:buNone/>
              <a:defRPr sz="1700" baseline="0">
                <a:latin typeface="Calibri"/>
              </a:defRPr>
            </a:lvl2pPr>
            <a:lvl3pPr marL="414000" indent="-306000">
              <a:defRPr sz="1700" baseline="0">
                <a:latin typeface="Calibri"/>
              </a:defRPr>
            </a:lvl3pPr>
          </a:lstStyle>
          <a:p>
            <a:pPr lvl="0"/>
            <a:r>
              <a:rPr lang="en-AU" dirty="0"/>
              <a:t>Insert text here</a:t>
            </a:r>
          </a:p>
        </p:txBody>
      </p:sp>
    </p:spTree>
    <p:extLst>
      <p:ext uri="{BB962C8B-B14F-4D97-AF65-F5344CB8AC3E}">
        <p14:creationId xmlns:p14="http://schemas.microsoft.com/office/powerpoint/2010/main" val="2965774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9" name="Picture Placeholder 8"/>
          <p:cNvSpPr>
            <a:spLocks noGrp="1"/>
          </p:cNvSpPr>
          <p:nvPr>
            <p:ph type="pic" sz="quarter" idx="10" hasCustomPrompt="1"/>
          </p:nvPr>
        </p:nvSpPr>
        <p:spPr>
          <a:xfrm>
            <a:off x="7021513" y="2676525"/>
            <a:ext cx="3459162" cy="4845050"/>
          </a:xfrm>
          <a:solidFill>
            <a:schemeClr val="bg1">
              <a:lumMod val="85000"/>
            </a:schemeClr>
          </a:solidFill>
        </p:spPr>
        <p:txBody>
          <a:bodyPr anchor="ctr" anchorCtr="0">
            <a:normAutofit/>
          </a:bodyPr>
          <a:lstStyle>
            <a:lvl1pPr marL="0" indent="0" algn="ctr">
              <a:buNone/>
              <a:defRPr sz="1400"/>
            </a:lvl1pPr>
          </a:lstStyle>
          <a:p>
            <a:r>
              <a:rPr lang="en-US" dirty="0"/>
              <a:t>Image</a:t>
            </a:r>
          </a:p>
        </p:txBody>
      </p:sp>
      <p:sp>
        <p:nvSpPr>
          <p:cNvPr id="11" name="Title 1"/>
          <p:cNvSpPr>
            <a:spLocks noGrp="1"/>
          </p:cNvSpPr>
          <p:nvPr>
            <p:ph type="title" hasCustomPrompt="1"/>
          </p:nvPr>
        </p:nvSpPr>
        <p:spPr>
          <a:xfrm>
            <a:off x="521096" y="656818"/>
            <a:ext cx="10987088" cy="1198048"/>
          </a:xfrm>
        </p:spPr>
        <p:txBody>
          <a:bodyPr anchor="b" anchorCtr="0">
            <a:normAutofit/>
          </a:bodyPr>
          <a:lstStyle>
            <a:lvl1pPr algn="l">
              <a:lnSpc>
                <a:spcPts val="6000"/>
              </a:lnSpc>
              <a:defRPr sz="5400" b="1" i="0" baseline="0">
                <a:latin typeface="Calibri"/>
              </a:defRPr>
            </a:lvl1pPr>
          </a:lstStyle>
          <a:p>
            <a:r>
              <a:rPr lang="en-AU" dirty="0"/>
              <a:t>Heading</a:t>
            </a:r>
            <a:endParaRPr lang="en-US" dirty="0"/>
          </a:p>
        </p:txBody>
      </p:sp>
      <p:cxnSp>
        <p:nvCxnSpPr>
          <p:cNvPr id="12" name="Straight Connector 11"/>
          <p:cNvCxnSpPr/>
          <p:nvPr userDrawn="1"/>
        </p:nvCxnSpPr>
        <p:spPr>
          <a:xfrm>
            <a:off x="675501" y="1844944"/>
            <a:ext cx="10921981" cy="0"/>
          </a:xfrm>
          <a:prstGeom prst="line">
            <a:avLst/>
          </a:prstGeom>
          <a:ln w="12700">
            <a:solidFill>
              <a:srgbClr val="D52B1E"/>
            </a:solidFill>
          </a:ln>
        </p:spPr>
        <p:style>
          <a:lnRef idx="1">
            <a:schemeClr val="accent1"/>
          </a:lnRef>
          <a:fillRef idx="0">
            <a:schemeClr val="accent1"/>
          </a:fillRef>
          <a:effectRef idx="0">
            <a:schemeClr val="accent1"/>
          </a:effectRef>
          <a:fontRef idx="minor">
            <a:schemeClr val="tx1"/>
          </a:fontRef>
        </p:style>
      </p:cxnSp>
      <p:sp>
        <p:nvSpPr>
          <p:cNvPr id="6" name="Text Placeholder 5"/>
          <p:cNvSpPr>
            <a:spLocks noGrp="1"/>
          </p:cNvSpPr>
          <p:nvPr>
            <p:ph type="body" sz="quarter" idx="11" hasCustomPrompt="1"/>
          </p:nvPr>
        </p:nvSpPr>
        <p:spPr>
          <a:xfrm>
            <a:off x="675501" y="2676525"/>
            <a:ext cx="5814199" cy="4845050"/>
          </a:xfrm>
        </p:spPr>
        <p:txBody>
          <a:bodyPr/>
          <a:lstStyle>
            <a:lvl1pPr marL="0" indent="0">
              <a:lnSpc>
                <a:spcPts val="1940"/>
              </a:lnSpc>
              <a:buFontTx/>
              <a:buNone/>
              <a:defRPr sz="1700">
                <a:solidFill>
                  <a:schemeClr val="tx1"/>
                </a:solidFill>
              </a:defRPr>
            </a:lvl1pPr>
            <a:lvl2pPr marL="0" indent="0">
              <a:buFontTx/>
              <a:buNone/>
              <a:defRPr sz="1700" baseline="0">
                <a:latin typeface="Calibri"/>
              </a:defRPr>
            </a:lvl2pPr>
            <a:lvl3pPr marL="414000" indent="-306000">
              <a:defRPr sz="1700" baseline="0">
                <a:latin typeface="Calibri"/>
              </a:defRPr>
            </a:lvl3pPr>
          </a:lstStyle>
          <a:p>
            <a:pPr lvl="0"/>
            <a:r>
              <a:rPr lang="en-AU" dirty="0"/>
              <a:t>Insert text here</a:t>
            </a:r>
          </a:p>
        </p:txBody>
      </p:sp>
    </p:spTree>
    <p:extLst>
      <p:ext uri="{BB962C8B-B14F-4D97-AF65-F5344CB8AC3E}">
        <p14:creationId xmlns:p14="http://schemas.microsoft.com/office/powerpoint/2010/main" val="3404301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11961" r="1043"/>
          <a:stretch/>
        </p:blipFill>
        <p:spPr>
          <a:xfrm>
            <a:off x="-1" y="-158763"/>
            <a:ext cx="12220245" cy="9411068"/>
          </a:xfrm>
          <a:prstGeom prst="rect">
            <a:avLst/>
          </a:prstGeom>
        </p:spPr>
      </p:pic>
      <p:sp>
        <p:nvSpPr>
          <p:cNvPr id="2" name="Title 1"/>
          <p:cNvSpPr>
            <a:spLocks noGrp="1"/>
          </p:cNvSpPr>
          <p:nvPr>
            <p:ph type="ctrTitle" hasCustomPrompt="1"/>
          </p:nvPr>
        </p:nvSpPr>
        <p:spPr>
          <a:xfrm>
            <a:off x="783671" y="2215141"/>
            <a:ext cx="6988350" cy="1975686"/>
          </a:xfrm>
          <a:prstGeom prst="rect">
            <a:avLst/>
          </a:prstGeom>
        </p:spPr>
        <p:txBody>
          <a:bodyPr anchor="b" anchorCtr="0">
            <a:noAutofit/>
          </a:bodyPr>
          <a:lstStyle>
            <a:lvl1pPr algn="l">
              <a:lnSpc>
                <a:spcPts val="6480"/>
              </a:lnSpc>
              <a:defRPr sz="6200" b="1" i="0" baseline="0">
                <a:solidFill>
                  <a:schemeClr val="bg1"/>
                </a:solidFill>
                <a:effectLst>
                  <a:outerShdw blurRad="50800" dist="38100" dir="2700000" algn="tl" rotWithShape="0">
                    <a:srgbClr val="000000">
                      <a:alpha val="43000"/>
                    </a:srgbClr>
                  </a:outerShdw>
                </a:effectLst>
                <a:latin typeface="Calibri"/>
              </a:defRPr>
            </a:lvl1pPr>
          </a:lstStyle>
          <a:p>
            <a:r>
              <a:rPr lang="en-AU" dirty="0"/>
              <a:t>Headline </a:t>
            </a:r>
            <a:br>
              <a:rPr lang="en-AU" dirty="0"/>
            </a:br>
            <a:r>
              <a:rPr lang="en-AU" dirty="0"/>
              <a:t>goes here</a:t>
            </a:r>
            <a:endParaRPr lang="en-US" dirty="0"/>
          </a:p>
        </p:txBody>
      </p:sp>
      <p:sp>
        <p:nvSpPr>
          <p:cNvPr id="3" name="Subtitle 2"/>
          <p:cNvSpPr>
            <a:spLocks noGrp="1"/>
          </p:cNvSpPr>
          <p:nvPr>
            <p:ph type="subTitle" idx="1" hasCustomPrompt="1"/>
          </p:nvPr>
        </p:nvSpPr>
        <p:spPr>
          <a:xfrm>
            <a:off x="783671" y="4190827"/>
            <a:ext cx="6988350" cy="958404"/>
          </a:xfrm>
          <a:prstGeom prst="rect">
            <a:avLst/>
          </a:prstGeom>
        </p:spPr>
        <p:txBody>
          <a:bodyPr anchor="t" anchorCtr="0">
            <a:noAutofit/>
          </a:bodyPr>
          <a:lstStyle>
            <a:lvl1pPr marL="0" indent="0" algn="l">
              <a:lnSpc>
                <a:spcPts val="2000"/>
              </a:lnSpc>
              <a:buNone/>
              <a:defRPr sz="2000" b="1" i="0" baseline="0">
                <a:solidFill>
                  <a:schemeClr val="bg1"/>
                </a:solidFill>
                <a:effectLst>
                  <a:outerShdw blurRad="50800" dist="38100" dir="2700000" algn="tl" rotWithShape="0">
                    <a:srgbClr val="000000">
                      <a:alpha val="43000"/>
                    </a:srgbClr>
                  </a:outerShdw>
                </a:effectLst>
                <a:latin typeface="Calibri"/>
              </a:defRPr>
            </a:lvl1pPr>
            <a:lvl2pPr marL="612099" indent="0" algn="ctr">
              <a:buNone/>
              <a:defRPr>
                <a:solidFill>
                  <a:schemeClr val="tx1">
                    <a:tint val="75000"/>
                  </a:schemeClr>
                </a:solidFill>
              </a:defRPr>
            </a:lvl2pPr>
            <a:lvl3pPr marL="1224199" indent="0" algn="ctr">
              <a:buNone/>
              <a:defRPr>
                <a:solidFill>
                  <a:schemeClr val="tx1">
                    <a:tint val="75000"/>
                  </a:schemeClr>
                </a:solidFill>
              </a:defRPr>
            </a:lvl3pPr>
            <a:lvl4pPr marL="1836298" indent="0" algn="ctr">
              <a:buNone/>
              <a:defRPr>
                <a:solidFill>
                  <a:schemeClr val="tx1">
                    <a:tint val="75000"/>
                  </a:schemeClr>
                </a:solidFill>
              </a:defRPr>
            </a:lvl4pPr>
            <a:lvl5pPr marL="2448397" indent="0" algn="ctr">
              <a:buNone/>
              <a:defRPr>
                <a:solidFill>
                  <a:schemeClr val="tx1">
                    <a:tint val="75000"/>
                  </a:schemeClr>
                </a:solidFill>
              </a:defRPr>
            </a:lvl5pPr>
            <a:lvl6pPr marL="3060497" indent="0" algn="ctr">
              <a:buNone/>
              <a:defRPr>
                <a:solidFill>
                  <a:schemeClr val="tx1">
                    <a:tint val="75000"/>
                  </a:schemeClr>
                </a:solidFill>
              </a:defRPr>
            </a:lvl6pPr>
            <a:lvl7pPr marL="3672596" indent="0" algn="ctr">
              <a:buNone/>
              <a:defRPr>
                <a:solidFill>
                  <a:schemeClr val="tx1">
                    <a:tint val="75000"/>
                  </a:schemeClr>
                </a:solidFill>
              </a:defRPr>
            </a:lvl7pPr>
            <a:lvl8pPr marL="4284696" indent="0" algn="ctr">
              <a:buNone/>
              <a:defRPr>
                <a:solidFill>
                  <a:schemeClr val="tx1">
                    <a:tint val="75000"/>
                  </a:schemeClr>
                </a:solidFill>
              </a:defRPr>
            </a:lvl8pPr>
            <a:lvl9pPr marL="4896795" indent="0" algn="ctr">
              <a:buNone/>
              <a:defRPr>
                <a:solidFill>
                  <a:schemeClr val="tx1">
                    <a:tint val="75000"/>
                  </a:schemeClr>
                </a:solidFill>
              </a:defRPr>
            </a:lvl9pPr>
          </a:lstStyle>
          <a:p>
            <a:r>
              <a:rPr lang="en-AU" dirty="0"/>
              <a:t>Subtitle line one</a:t>
            </a:r>
          </a:p>
          <a:p>
            <a:r>
              <a:rPr lang="en-AU" dirty="0"/>
              <a:t>Subtitle line two</a:t>
            </a:r>
            <a:endParaRPr lang="en-US" dirty="0"/>
          </a:p>
        </p:txBody>
      </p:sp>
      <p:cxnSp>
        <p:nvCxnSpPr>
          <p:cNvPr id="11" name="Straight Connector 10"/>
          <p:cNvCxnSpPr/>
          <p:nvPr userDrawn="1"/>
        </p:nvCxnSpPr>
        <p:spPr bwMode="white">
          <a:xfrm>
            <a:off x="922439" y="2040671"/>
            <a:ext cx="202364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userDrawn="1"/>
        </p:nvPicPr>
        <p:blipFill rotWithShape="1">
          <a:blip r:embed="rId3">
            <a:extLst>
              <a:ext uri="{28A0092B-C50C-407E-A947-70E740481C1C}">
                <a14:useLocalDpi xmlns:a14="http://schemas.microsoft.com/office/drawing/2010/main" val="0"/>
              </a:ext>
            </a:extLst>
          </a:blip>
          <a:srcRect r="3718"/>
          <a:stretch/>
        </p:blipFill>
        <p:spPr>
          <a:xfrm>
            <a:off x="6791793" y="6614791"/>
            <a:ext cx="5428452" cy="2600192"/>
          </a:xfrm>
          <a:prstGeom prst="rect">
            <a:avLst/>
          </a:prstGeom>
        </p:spPr>
      </p:pic>
    </p:spTree>
    <p:extLst>
      <p:ext uri="{BB962C8B-B14F-4D97-AF65-F5344CB8AC3E}">
        <p14:creationId xmlns:p14="http://schemas.microsoft.com/office/powerpoint/2010/main" val="3703827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1" name="Picture Placeholder 8"/>
          <p:cNvSpPr>
            <a:spLocks noGrp="1"/>
          </p:cNvSpPr>
          <p:nvPr>
            <p:ph type="pic" sz="quarter" idx="11" hasCustomPrompt="1"/>
          </p:nvPr>
        </p:nvSpPr>
        <p:spPr>
          <a:xfrm>
            <a:off x="675501" y="2676096"/>
            <a:ext cx="7109255" cy="4845050"/>
          </a:xfrm>
          <a:prstGeom prst="rect">
            <a:avLst/>
          </a:prstGeom>
          <a:solidFill>
            <a:schemeClr val="bg1">
              <a:lumMod val="85000"/>
            </a:schemeClr>
          </a:solidFill>
        </p:spPr>
        <p:txBody>
          <a:bodyPr anchor="ctr" anchorCtr="0">
            <a:normAutofit/>
          </a:bodyPr>
          <a:lstStyle>
            <a:lvl1pPr marL="0" indent="0" algn="ctr">
              <a:buNone/>
              <a:defRPr sz="1400"/>
            </a:lvl1pPr>
          </a:lstStyle>
          <a:p>
            <a:r>
              <a:rPr lang="en-US" dirty="0"/>
              <a:t>Image</a:t>
            </a:r>
          </a:p>
        </p:txBody>
      </p:sp>
      <p:sp>
        <p:nvSpPr>
          <p:cNvPr id="9" name="Picture Placeholder 8"/>
          <p:cNvSpPr>
            <a:spLocks noGrp="1"/>
          </p:cNvSpPr>
          <p:nvPr>
            <p:ph type="pic" sz="quarter" idx="10" hasCustomPrompt="1"/>
          </p:nvPr>
        </p:nvSpPr>
        <p:spPr>
          <a:xfrm>
            <a:off x="8138320" y="2676525"/>
            <a:ext cx="3459162" cy="4845050"/>
          </a:xfrm>
          <a:prstGeom prst="rect">
            <a:avLst/>
          </a:prstGeom>
          <a:solidFill>
            <a:schemeClr val="bg1">
              <a:lumMod val="85000"/>
            </a:schemeClr>
          </a:solidFill>
        </p:spPr>
        <p:txBody>
          <a:bodyPr anchor="ctr" anchorCtr="0">
            <a:normAutofit/>
          </a:bodyPr>
          <a:lstStyle>
            <a:lvl1pPr marL="0" indent="0" algn="ctr">
              <a:buNone/>
              <a:defRPr sz="1400"/>
            </a:lvl1pPr>
          </a:lstStyle>
          <a:p>
            <a:r>
              <a:rPr lang="en-US" dirty="0"/>
              <a:t>Image</a:t>
            </a:r>
          </a:p>
        </p:txBody>
      </p:sp>
      <p:sp>
        <p:nvSpPr>
          <p:cNvPr id="2" name="Title 1"/>
          <p:cNvSpPr>
            <a:spLocks noGrp="1"/>
          </p:cNvSpPr>
          <p:nvPr>
            <p:ph type="title" hasCustomPrompt="1"/>
          </p:nvPr>
        </p:nvSpPr>
        <p:spPr>
          <a:xfrm>
            <a:off x="521096" y="656818"/>
            <a:ext cx="10987088" cy="1198048"/>
          </a:xfrm>
          <a:prstGeom prst="rect">
            <a:avLst/>
          </a:prstGeom>
        </p:spPr>
        <p:txBody>
          <a:bodyPr anchor="b" anchorCtr="0">
            <a:normAutofit/>
          </a:bodyPr>
          <a:lstStyle>
            <a:lvl1pPr algn="l">
              <a:lnSpc>
                <a:spcPts val="6000"/>
              </a:lnSpc>
              <a:defRPr sz="5400" b="1" i="0" baseline="0">
                <a:latin typeface="Calibri"/>
              </a:defRPr>
            </a:lvl1pPr>
          </a:lstStyle>
          <a:p>
            <a:r>
              <a:rPr lang="en-AU" dirty="0"/>
              <a:t>Heading</a:t>
            </a:r>
            <a:endParaRPr lang="en-US" dirty="0"/>
          </a:p>
        </p:txBody>
      </p:sp>
      <p:cxnSp>
        <p:nvCxnSpPr>
          <p:cNvPr id="8" name="Straight Connector 7"/>
          <p:cNvCxnSpPr/>
          <p:nvPr userDrawn="1"/>
        </p:nvCxnSpPr>
        <p:spPr>
          <a:xfrm>
            <a:off x="675501" y="1844944"/>
            <a:ext cx="10921981" cy="0"/>
          </a:xfrm>
          <a:prstGeom prst="line">
            <a:avLst/>
          </a:prstGeom>
          <a:ln w="12700">
            <a:solidFill>
              <a:srgbClr val="D52B1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569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cxnSp>
        <p:nvCxnSpPr>
          <p:cNvPr id="14" name="Straight Connector 13"/>
          <p:cNvCxnSpPr/>
          <p:nvPr userDrawn="1"/>
        </p:nvCxnSpPr>
        <p:spPr>
          <a:xfrm>
            <a:off x="675501" y="1844944"/>
            <a:ext cx="10921981" cy="0"/>
          </a:xfrm>
          <a:prstGeom prst="line">
            <a:avLst/>
          </a:prstGeom>
          <a:ln w="12700">
            <a:solidFill>
              <a:srgbClr val="D52B1E"/>
            </a:solidFill>
          </a:ln>
        </p:spPr>
        <p:style>
          <a:lnRef idx="1">
            <a:schemeClr val="accent1"/>
          </a:lnRef>
          <a:fillRef idx="0">
            <a:schemeClr val="accent1"/>
          </a:fillRef>
          <a:effectRef idx="0">
            <a:schemeClr val="accent1"/>
          </a:effectRef>
          <a:fontRef idx="minor">
            <a:schemeClr val="tx1"/>
          </a:fontRef>
        </p:style>
      </p:cxnSp>
      <p:sp>
        <p:nvSpPr>
          <p:cNvPr id="15" name="Title 1"/>
          <p:cNvSpPr>
            <a:spLocks noGrp="1"/>
          </p:cNvSpPr>
          <p:nvPr>
            <p:ph type="title" hasCustomPrompt="1"/>
          </p:nvPr>
        </p:nvSpPr>
        <p:spPr>
          <a:xfrm>
            <a:off x="521096" y="656819"/>
            <a:ext cx="10987088" cy="1198048"/>
          </a:xfrm>
          <a:prstGeom prst="rect">
            <a:avLst/>
          </a:prstGeom>
        </p:spPr>
        <p:txBody>
          <a:bodyPr anchor="b" anchorCtr="0">
            <a:normAutofit/>
          </a:bodyPr>
          <a:lstStyle>
            <a:lvl1pPr algn="l">
              <a:lnSpc>
                <a:spcPts val="4471"/>
              </a:lnSpc>
              <a:defRPr sz="4023" b="1" i="0" baseline="0">
                <a:latin typeface="Calibri"/>
              </a:defRPr>
            </a:lvl1pPr>
          </a:lstStyle>
          <a:p>
            <a:r>
              <a:rPr lang="en-AU" dirty="0"/>
              <a:t>Heading</a:t>
            </a:r>
            <a:endParaRPr lang="en-US" dirty="0"/>
          </a:p>
        </p:txBody>
      </p:sp>
      <p:sp>
        <p:nvSpPr>
          <p:cNvPr id="8" name="Text Placeholder 5"/>
          <p:cNvSpPr>
            <a:spLocks noGrp="1"/>
          </p:cNvSpPr>
          <p:nvPr>
            <p:ph type="body" sz="quarter" idx="11" hasCustomPrompt="1"/>
          </p:nvPr>
        </p:nvSpPr>
        <p:spPr>
          <a:xfrm>
            <a:off x="675501" y="2676524"/>
            <a:ext cx="7649121" cy="4845051"/>
          </a:xfrm>
          <a:prstGeom prst="rect">
            <a:avLst/>
          </a:prstGeom>
        </p:spPr>
        <p:txBody>
          <a:bodyPr/>
          <a:lstStyle>
            <a:lvl1pPr marL="0" indent="0">
              <a:lnSpc>
                <a:spcPts val="1446"/>
              </a:lnSpc>
              <a:buFontTx/>
              <a:buNone/>
              <a:defRPr sz="1267">
                <a:solidFill>
                  <a:schemeClr val="tx1"/>
                </a:solidFill>
              </a:defRPr>
            </a:lvl1pPr>
            <a:lvl2pPr marL="0" indent="0">
              <a:buFontTx/>
              <a:buNone/>
              <a:defRPr sz="1267" baseline="0">
                <a:latin typeface="Calibri"/>
              </a:defRPr>
            </a:lvl2pPr>
            <a:lvl3pPr marL="308457" indent="-227991">
              <a:defRPr sz="1267" baseline="0">
                <a:latin typeface="Calibri"/>
              </a:defRPr>
            </a:lvl3pPr>
          </a:lstStyle>
          <a:p>
            <a:pPr lvl="0"/>
            <a:r>
              <a:rPr lang="en-AU" dirty="0"/>
              <a:t>Insert text here</a:t>
            </a:r>
          </a:p>
        </p:txBody>
      </p:sp>
    </p:spTree>
    <p:extLst>
      <p:ext uri="{BB962C8B-B14F-4D97-AF65-F5344CB8AC3E}">
        <p14:creationId xmlns:p14="http://schemas.microsoft.com/office/powerpoint/2010/main" val="2296691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8E41D-2D00-228C-8305-EF52CD06BB54}"/>
              </a:ext>
            </a:extLst>
          </p:cNvPr>
          <p:cNvSpPr>
            <a:spLocks noGrp="1"/>
          </p:cNvSpPr>
          <p:nvPr>
            <p:ph type="ctrTitle"/>
          </p:nvPr>
        </p:nvSpPr>
        <p:spPr>
          <a:xfrm>
            <a:off x="1525985" y="1508435"/>
            <a:ext cx="9155906" cy="3208890"/>
          </a:xfrm>
        </p:spPr>
        <p:txBody>
          <a:bodyPr anchor="b">
            <a:normAutofit/>
          </a:bodyPr>
          <a:lstStyle>
            <a:lvl1pPr algn="l">
              <a:defRPr sz="6408"/>
            </a:lvl1pPr>
          </a:lstStyle>
          <a:p>
            <a:r>
              <a:rPr lang="en-US"/>
              <a:t>Click to edit Master title style</a:t>
            </a:r>
            <a:endParaRPr lang="en-NZ" dirty="0"/>
          </a:p>
        </p:txBody>
      </p:sp>
      <p:sp>
        <p:nvSpPr>
          <p:cNvPr id="3" name="Subtitle 2">
            <a:extLst>
              <a:ext uri="{FF2B5EF4-FFF2-40B4-BE49-F238E27FC236}">
                <a16:creationId xmlns:a16="http://schemas.microsoft.com/office/drawing/2014/main" id="{D715D501-5757-5970-A212-C7C0494DE4A3}"/>
              </a:ext>
            </a:extLst>
          </p:cNvPr>
          <p:cNvSpPr>
            <a:spLocks noGrp="1"/>
          </p:cNvSpPr>
          <p:nvPr>
            <p:ph type="subTitle" idx="1"/>
          </p:nvPr>
        </p:nvSpPr>
        <p:spPr>
          <a:xfrm>
            <a:off x="1525985" y="4922229"/>
            <a:ext cx="9155906" cy="2225313"/>
          </a:xfrm>
        </p:spPr>
        <p:txBody>
          <a:bodyPr/>
          <a:lstStyle>
            <a:lvl1pPr marL="0" indent="0" algn="l">
              <a:buNone/>
              <a:defRPr sz="3204"/>
            </a:lvl1pPr>
            <a:lvl2pPr marL="610408" indent="0" algn="ctr">
              <a:buNone/>
              <a:defRPr sz="2670"/>
            </a:lvl2pPr>
            <a:lvl3pPr marL="1220815" indent="0" algn="ctr">
              <a:buNone/>
              <a:defRPr sz="2403"/>
            </a:lvl3pPr>
            <a:lvl4pPr marL="1831223" indent="0" algn="ctr">
              <a:buNone/>
              <a:defRPr sz="2136"/>
            </a:lvl4pPr>
            <a:lvl5pPr marL="2441631" indent="0" algn="ctr">
              <a:buNone/>
              <a:defRPr sz="2136"/>
            </a:lvl5pPr>
            <a:lvl6pPr marL="3052039" indent="0" algn="ctr">
              <a:buNone/>
              <a:defRPr sz="2136"/>
            </a:lvl6pPr>
            <a:lvl7pPr marL="3662446" indent="0" algn="ctr">
              <a:buNone/>
              <a:defRPr sz="2136"/>
            </a:lvl7pPr>
            <a:lvl8pPr marL="4272854" indent="0" algn="ctr">
              <a:buNone/>
              <a:defRPr sz="2136"/>
            </a:lvl8pPr>
            <a:lvl9pPr marL="4883262" indent="0" algn="ctr">
              <a:buNone/>
              <a:defRPr sz="2136"/>
            </a:lvl9pPr>
          </a:lstStyle>
          <a:p>
            <a:r>
              <a:rPr lang="en-US"/>
              <a:t>Click to edit Master subtitle style</a:t>
            </a:r>
            <a:endParaRPr lang="en-NZ" dirty="0"/>
          </a:p>
        </p:txBody>
      </p:sp>
      <p:cxnSp>
        <p:nvCxnSpPr>
          <p:cNvPr id="7" name="Straight Connector 6">
            <a:extLst>
              <a:ext uri="{FF2B5EF4-FFF2-40B4-BE49-F238E27FC236}">
                <a16:creationId xmlns:a16="http://schemas.microsoft.com/office/drawing/2014/main" id="{3C4B4CA5-3F13-B969-70E7-13A169875238}"/>
              </a:ext>
            </a:extLst>
          </p:cNvPr>
          <p:cNvCxnSpPr/>
          <p:nvPr userDrawn="1"/>
        </p:nvCxnSpPr>
        <p:spPr>
          <a:xfrm>
            <a:off x="1618121" y="4810076"/>
            <a:ext cx="2216996" cy="0"/>
          </a:xfrm>
          <a:prstGeom prst="line">
            <a:avLst/>
          </a:prstGeom>
          <a:ln>
            <a:solidFill>
              <a:srgbClr val="D52B1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87171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5.png"/><Relationship Id="rId5" Type="http://schemas.openxmlformats.org/officeDocument/2006/relationships/slideLayout" Target="../slideLayouts/slideLayout13.xml"/><Relationship Id="rId10" Type="http://schemas.openxmlformats.org/officeDocument/2006/relationships/theme" Target="../theme/theme2.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3.xml"/><Relationship Id="rId1" Type="http://schemas.openxmlformats.org/officeDocument/2006/relationships/slideLayout" Target="../slideLayouts/slideLayout18.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4.xml"/><Relationship Id="rId1" Type="http://schemas.openxmlformats.org/officeDocument/2006/relationships/slideLayout" Target="../slideLayouts/slideLayout19.xml"/><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5.xml"/><Relationship Id="rId1" Type="http://schemas.openxmlformats.org/officeDocument/2006/relationships/slideLayout" Target="../slideLayouts/slideLayout20.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20D2CB6F-F7C2-1CF5-E959-27FEDDAB0E1B}"/>
              </a:ext>
            </a:extLst>
          </p:cNvPr>
          <p:cNvSpPr>
            <a:spLocks noGrp="1"/>
          </p:cNvSpPr>
          <p:nvPr>
            <p:ph type="ftr" sz="quarter" idx="3"/>
          </p:nvPr>
        </p:nvSpPr>
        <p:spPr>
          <a:xfrm>
            <a:off x="4043859" y="8542817"/>
            <a:ext cx="4120158" cy="490721"/>
          </a:xfrm>
          <a:prstGeom prst="rect">
            <a:avLst/>
          </a:prstGeom>
        </p:spPr>
        <p:txBody>
          <a:bodyPr/>
          <a:lstStyle>
            <a:lvl1pPr>
              <a:defRPr>
                <a:solidFill>
                  <a:schemeClr val="tx1"/>
                </a:solidFill>
              </a:defRPr>
            </a:lvl1pPr>
          </a:lstStyle>
          <a:p>
            <a:endParaRPr lang="en-US"/>
          </a:p>
        </p:txBody>
      </p:sp>
      <p:sp>
        <p:nvSpPr>
          <p:cNvPr id="3" name="Date Placeholder 3">
            <a:extLst>
              <a:ext uri="{FF2B5EF4-FFF2-40B4-BE49-F238E27FC236}">
                <a16:creationId xmlns:a16="http://schemas.microsoft.com/office/drawing/2014/main" id="{4A6F6F6D-E2AE-451E-741E-29107218C65A}"/>
              </a:ext>
            </a:extLst>
          </p:cNvPr>
          <p:cNvSpPr>
            <a:spLocks noGrp="1"/>
          </p:cNvSpPr>
          <p:nvPr>
            <p:ph type="dt" sz="half" idx="2"/>
          </p:nvPr>
        </p:nvSpPr>
        <p:spPr>
          <a:xfrm>
            <a:off x="839291" y="8542817"/>
            <a:ext cx="2746772" cy="490721"/>
          </a:xfrm>
          <a:prstGeom prst="rect">
            <a:avLst/>
          </a:prstGeom>
        </p:spPr>
        <p:txBody>
          <a:bodyPr/>
          <a:lstStyle>
            <a:lvl1pPr>
              <a:defRPr>
                <a:solidFill>
                  <a:schemeClr val="tx1"/>
                </a:solidFill>
              </a:defRPr>
            </a:lvl1pPr>
          </a:lstStyle>
          <a:p>
            <a:fld id="{855271BB-2BB2-3847-A63B-CF02749138E2}" type="datetimeFigureOut">
              <a:rPr lang="en-US" smtClean="0"/>
              <a:t>5/21/2026</a:t>
            </a:fld>
            <a:endParaRPr lang="en-US"/>
          </a:p>
        </p:txBody>
      </p:sp>
      <p:pic>
        <p:nvPicPr>
          <p:cNvPr id="7" name="Picture 6">
            <a:extLst>
              <a:ext uri="{FF2B5EF4-FFF2-40B4-BE49-F238E27FC236}">
                <a16:creationId xmlns:a16="http://schemas.microsoft.com/office/drawing/2014/main" id="{6916A2BD-CC41-C062-BE51-90CD48E17858}"/>
              </a:ext>
            </a:extLst>
          </p:cNvPr>
          <p:cNvPicPr>
            <a:picLocks noChangeAspect="1"/>
          </p:cNvPicPr>
          <p:nvPr/>
        </p:nvPicPr>
        <p:blipFill>
          <a:blip r:embed="rId10">
            <a:extLst>
              <a:ext uri="{28A0092B-C50C-407E-A947-70E740481C1C}">
                <a14:useLocalDpi xmlns:a14="http://schemas.microsoft.com/office/drawing/2010/main" val="0"/>
              </a:ext>
            </a:extLst>
          </a:blip>
          <a:srcRect r="25104"/>
          <a:stretch>
            <a:fillRect/>
          </a:stretch>
        </p:blipFill>
        <p:spPr>
          <a:xfrm>
            <a:off x="0" y="0"/>
            <a:ext cx="12207875" cy="9217025"/>
          </a:xfrm>
          <a:prstGeom prst="rect">
            <a:avLst/>
          </a:prstGeom>
        </p:spPr>
      </p:pic>
      <p:pic>
        <p:nvPicPr>
          <p:cNvPr id="8" name="Picture 7">
            <a:extLst>
              <a:ext uri="{FF2B5EF4-FFF2-40B4-BE49-F238E27FC236}">
                <a16:creationId xmlns:a16="http://schemas.microsoft.com/office/drawing/2014/main" id="{091E8555-BD55-3268-48F0-A123B6C8BB2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573750" y="7741334"/>
            <a:ext cx="1805201" cy="1211730"/>
          </a:xfrm>
          <a:prstGeom prst="rect">
            <a:avLst/>
          </a:prstGeom>
        </p:spPr>
      </p:pic>
      <p:sp>
        <p:nvSpPr>
          <p:cNvPr id="2" name="Title 1">
            <a:extLst>
              <a:ext uri="{FF2B5EF4-FFF2-40B4-BE49-F238E27FC236}">
                <a16:creationId xmlns:a16="http://schemas.microsoft.com/office/drawing/2014/main" id="{69A634C3-9787-FF2A-387F-1C50E1862909}"/>
              </a:ext>
            </a:extLst>
          </p:cNvPr>
          <p:cNvSpPr txBox="1">
            <a:spLocks/>
          </p:cNvSpPr>
          <p:nvPr/>
        </p:nvSpPr>
        <p:spPr>
          <a:xfrm>
            <a:off x="915591" y="1508435"/>
            <a:ext cx="10376694" cy="2363875"/>
          </a:xfrm>
          <a:prstGeom prst="rect">
            <a:avLst/>
          </a:prstGeom>
        </p:spPr>
        <p:txBody>
          <a:bodyPr anchor="b">
            <a:normAutofit/>
          </a:bodyPr>
          <a:lstStyle>
            <a:lvl1pPr algn="l" defTabSz="914400" rtl="0" eaLnBrk="1" latinLnBrk="0" hangingPunct="1">
              <a:lnSpc>
                <a:spcPct val="90000"/>
              </a:lnSpc>
              <a:spcBef>
                <a:spcPct val="0"/>
              </a:spcBef>
              <a:buNone/>
              <a:defRPr sz="4800" kern="1200">
                <a:solidFill>
                  <a:schemeClr val="bg1"/>
                </a:solidFill>
                <a:latin typeface="+mj-lt"/>
                <a:ea typeface="+mj-ea"/>
                <a:cs typeface="+mj-cs"/>
              </a:defRPr>
            </a:lvl1pPr>
          </a:lstStyle>
          <a:p>
            <a:endParaRPr lang="en-US" sz="6408" dirty="0"/>
          </a:p>
        </p:txBody>
      </p:sp>
    </p:spTree>
    <p:extLst>
      <p:ext uri="{BB962C8B-B14F-4D97-AF65-F5344CB8AC3E}">
        <p14:creationId xmlns:p14="http://schemas.microsoft.com/office/powerpoint/2010/main" val="52735206"/>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49" r:id="rId6"/>
    <p:sldLayoutId id="2147483661" r:id="rId7"/>
    <p:sldLayoutId id="2147483662" r:id="rId8"/>
  </p:sldLayoutIdLst>
  <p:txStyles>
    <p:titleStyle>
      <a:lvl1pPr algn="l" defTabSz="1220815" rtl="0" eaLnBrk="1" latinLnBrk="0" hangingPunct="1">
        <a:lnSpc>
          <a:spcPct val="90000"/>
        </a:lnSpc>
        <a:spcBef>
          <a:spcPct val="0"/>
        </a:spcBef>
        <a:buNone/>
        <a:defRPr sz="5874" kern="1200">
          <a:solidFill>
            <a:schemeClr val="tx1"/>
          </a:solidFill>
          <a:latin typeface="+mj-lt"/>
          <a:ea typeface="+mj-ea"/>
          <a:cs typeface="+mj-cs"/>
        </a:defRPr>
      </a:lvl1pPr>
    </p:titleStyle>
    <p:bodyStyle>
      <a:lvl1pPr marL="305204" indent="-305204" algn="l" defTabSz="1220815" rtl="0" eaLnBrk="1" latinLnBrk="0" hangingPunct="1">
        <a:lnSpc>
          <a:spcPct val="90000"/>
        </a:lnSpc>
        <a:spcBef>
          <a:spcPts val="1335"/>
        </a:spcBef>
        <a:buFont typeface="Arial" panose="020B0604020202020204" pitchFamily="34" charset="0"/>
        <a:buChar char="•"/>
        <a:defRPr sz="3738" kern="1200">
          <a:solidFill>
            <a:schemeClr val="tx1"/>
          </a:solidFill>
          <a:latin typeface="+mn-lt"/>
          <a:ea typeface="+mn-ea"/>
          <a:cs typeface="+mn-cs"/>
        </a:defRPr>
      </a:lvl1pPr>
      <a:lvl2pPr marL="915612" indent="-305204" algn="l" defTabSz="1220815" rtl="0" eaLnBrk="1" latinLnBrk="0" hangingPunct="1">
        <a:lnSpc>
          <a:spcPct val="90000"/>
        </a:lnSpc>
        <a:spcBef>
          <a:spcPts val="668"/>
        </a:spcBef>
        <a:buFont typeface="Arial" panose="020B0604020202020204" pitchFamily="34" charset="0"/>
        <a:buChar char="•"/>
        <a:defRPr sz="3204" kern="1200">
          <a:solidFill>
            <a:schemeClr val="tx1"/>
          </a:solidFill>
          <a:latin typeface="+mn-lt"/>
          <a:ea typeface="+mn-ea"/>
          <a:cs typeface="+mn-cs"/>
        </a:defRPr>
      </a:lvl2pPr>
      <a:lvl3pPr marL="1526019" indent="-305204" algn="l" defTabSz="1220815" rtl="0" eaLnBrk="1" latinLnBrk="0" hangingPunct="1">
        <a:lnSpc>
          <a:spcPct val="90000"/>
        </a:lnSpc>
        <a:spcBef>
          <a:spcPts val="668"/>
        </a:spcBef>
        <a:buFont typeface="Arial" panose="020B0604020202020204" pitchFamily="34" charset="0"/>
        <a:buChar char="•"/>
        <a:defRPr sz="2670" kern="1200">
          <a:solidFill>
            <a:schemeClr val="tx1"/>
          </a:solidFill>
          <a:latin typeface="+mn-lt"/>
          <a:ea typeface="+mn-ea"/>
          <a:cs typeface="+mn-cs"/>
        </a:defRPr>
      </a:lvl3pPr>
      <a:lvl4pPr marL="2136427"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4pPr>
      <a:lvl5pPr marL="2746835"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5pPr>
      <a:lvl6pPr marL="3357242"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6pPr>
      <a:lvl7pPr marL="3967650"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7pPr>
      <a:lvl8pPr marL="4578058"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8pPr>
      <a:lvl9pPr marL="5188466"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9pPr>
    </p:bodyStyle>
    <p:otherStyle>
      <a:defPPr>
        <a:defRPr lang="en-US"/>
      </a:defPPr>
      <a:lvl1pPr marL="0" algn="l" defTabSz="1220815" rtl="0" eaLnBrk="1" latinLnBrk="0" hangingPunct="1">
        <a:defRPr sz="2403" kern="1200">
          <a:solidFill>
            <a:schemeClr val="tx1"/>
          </a:solidFill>
          <a:latin typeface="+mn-lt"/>
          <a:ea typeface="+mn-ea"/>
          <a:cs typeface="+mn-cs"/>
        </a:defRPr>
      </a:lvl1pPr>
      <a:lvl2pPr marL="610408" algn="l" defTabSz="1220815" rtl="0" eaLnBrk="1" latinLnBrk="0" hangingPunct="1">
        <a:defRPr sz="2403" kern="1200">
          <a:solidFill>
            <a:schemeClr val="tx1"/>
          </a:solidFill>
          <a:latin typeface="+mn-lt"/>
          <a:ea typeface="+mn-ea"/>
          <a:cs typeface="+mn-cs"/>
        </a:defRPr>
      </a:lvl2pPr>
      <a:lvl3pPr marL="1220815" algn="l" defTabSz="1220815" rtl="0" eaLnBrk="1" latinLnBrk="0" hangingPunct="1">
        <a:defRPr sz="2403" kern="1200">
          <a:solidFill>
            <a:schemeClr val="tx1"/>
          </a:solidFill>
          <a:latin typeface="+mn-lt"/>
          <a:ea typeface="+mn-ea"/>
          <a:cs typeface="+mn-cs"/>
        </a:defRPr>
      </a:lvl3pPr>
      <a:lvl4pPr marL="1831223" algn="l" defTabSz="1220815" rtl="0" eaLnBrk="1" latinLnBrk="0" hangingPunct="1">
        <a:defRPr sz="2403" kern="1200">
          <a:solidFill>
            <a:schemeClr val="tx1"/>
          </a:solidFill>
          <a:latin typeface="+mn-lt"/>
          <a:ea typeface="+mn-ea"/>
          <a:cs typeface="+mn-cs"/>
        </a:defRPr>
      </a:lvl4pPr>
      <a:lvl5pPr marL="2441631" algn="l" defTabSz="1220815" rtl="0" eaLnBrk="1" latinLnBrk="0" hangingPunct="1">
        <a:defRPr sz="2403" kern="1200">
          <a:solidFill>
            <a:schemeClr val="tx1"/>
          </a:solidFill>
          <a:latin typeface="+mn-lt"/>
          <a:ea typeface="+mn-ea"/>
          <a:cs typeface="+mn-cs"/>
        </a:defRPr>
      </a:lvl5pPr>
      <a:lvl6pPr marL="3052039" algn="l" defTabSz="1220815" rtl="0" eaLnBrk="1" latinLnBrk="0" hangingPunct="1">
        <a:defRPr sz="2403" kern="1200">
          <a:solidFill>
            <a:schemeClr val="tx1"/>
          </a:solidFill>
          <a:latin typeface="+mn-lt"/>
          <a:ea typeface="+mn-ea"/>
          <a:cs typeface="+mn-cs"/>
        </a:defRPr>
      </a:lvl6pPr>
      <a:lvl7pPr marL="3662446" algn="l" defTabSz="1220815" rtl="0" eaLnBrk="1" latinLnBrk="0" hangingPunct="1">
        <a:defRPr sz="2403" kern="1200">
          <a:solidFill>
            <a:schemeClr val="tx1"/>
          </a:solidFill>
          <a:latin typeface="+mn-lt"/>
          <a:ea typeface="+mn-ea"/>
          <a:cs typeface="+mn-cs"/>
        </a:defRPr>
      </a:lvl7pPr>
      <a:lvl8pPr marL="4272854" algn="l" defTabSz="1220815" rtl="0" eaLnBrk="1" latinLnBrk="0" hangingPunct="1">
        <a:defRPr sz="2403" kern="1200">
          <a:solidFill>
            <a:schemeClr val="tx1"/>
          </a:solidFill>
          <a:latin typeface="+mn-lt"/>
          <a:ea typeface="+mn-ea"/>
          <a:cs typeface="+mn-cs"/>
        </a:defRPr>
      </a:lvl8pPr>
      <a:lvl9pPr marL="4883262" algn="l" defTabSz="1220815" rtl="0" eaLnBrk="1" latinLnBrk="0" hangingPunct="1">
        <a:defRPr sz="240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FC1A04-5318-0BC4-1086-B04E7D34C9BE}"/>
              </a:ext>
            </a:extLst>
          </p:cNvPr>
          <p:cNvSpPr>
            <a:spLocks noGrp="1"/>
          </p:cNvSpPr>
          <p:nvPr>
            <p:ph type="title"/>
          </p:nvPr>
        </p:nvSpPr>
        <p:spPr>
          <a:xfrm>
            <a:off x="839292" y="490722"/>
            <a:ext cx="10529292" cy="1781532"/>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36A1318-507F-A5BD-C5DD-6C39B10628B1}"/>
              </a:ext>
            </a:extLst>
          </p:cNvPr>
          <p:cNvSpPr>
            <a:spLocks noGrp="1"/>
          </p:cNvSpPr>
          <p:nvPr>
            <p:ph type="body" idx="1"/>
          </p:nvPr>
        </p:nvSpPr>
        <p:spPr>
          <a:xfrm>
            <a:off x="839292" y="2453606"/>
            <a:ext cx="10529292" cy="584811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pic>
        <p:nvPicPr>
          <p:cNvPr id="8" name="Picture 7">
            <a:extLst>
              <a:ext uri="{FF2B5EF4-FFF2-40B4-BE49-F238E27FC236}">
                <a16:creationId xmlns:a16="http://schemas.microsoft.com/office/drawing/2014/main" id="{81031D6E-5EBB-53D8-571E-F41205362EE7}"/>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568547" y="8483077"/>
            <a:ext cx="3639329" cy="646318"/>
          </a:xfrm>
          <a:prstGeom prst="rect">
            <a:avLst/>
          </a:prstGeom>
        </p:spPr>
      </p:pic>
    </p:spTree>
    <p:extLst>
      <p:ext uri="{BB962C8B-B14F-4D97-AF65-F5344CB8AC3E}">
        <p14:creationId xmlns:p14="http://schemas.microsoft.com/office/powerpoint/2010/main" val="188374634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84" r:id="rId9"/>
  </p:sldLayoutIdLst>
  <p:txStyles>
    <p:titleStyle>
      <a:lvl1pPr algn="l" defTabSz="1220815" rtl="0" eaLnBrk="1" latinLnBrk="0" hangingPunct="1">
        <a:lnSpc>
          <a:spcPct val="90000"/>
        </a:lnSpc>
        <a:spcBef>
          <a:spcPct val="0"/>
        </a:spcBef>
        <a:buNone/>
        <a:defRPr sz="5874" kern="1200">
          <a:solidFill>
            <a:schemeClr val="tx1"/>
          </a:solidFill>
          <a:latin typeface="+mj-lt"/>
          <a:ea typeface="+mj-ea"/>
          <a:cs typeface="+mj-cs"/>
        </a:defRPr>
      </a:lvl1pPr>
    </p:titleStyle>
    <p:bodyStyle>
      <a:lvl1pPr marL="305204" indent="-305204" algn="l" defTabSz="1220815" rtl="0" eaLnBrk="1" latinLnBrk="0" hangingPunct="1">
        <a:lnSpc>
          <a:spcPct val="90000"/>
        </a:lnSpc>
        <a:spcBef>
          <a:spcPts val="1335"/>
        </a:spcBef>
        <a:buFont typeface="Arial" panose="020B0604020202020204" pitchFamily="34" charset="0"/>
        <a:buChar char="•"/>
        <a:defRPr sz="3738" kern="1200">
          <a:solidFill>
            <a:schemeClr val="tx1"/>
          </a:solidFill>
          <a:latin typeface="+mn-lt"/>
          <a:ea typeface="+mn-ea"/>
          <a:cs typeface="+mn-cs"/>
        </a:defRPr>
      </a:lvl1pPr>
      <a:lvl2pPr marL="915612" indent="-305204" algn="l" defTabSz="1220815" rtl="0" eaLnBrk="1" latinLnBrk="0" hangingPunct="1">
        <a:lnSpc>
          <a:spcPct val="90000"/>
        </a:lnSpc>
        <a:spcBef>
          <a:spcPts val="668"/>
        </a:spcBef>
        <a:buFont typeface="Arial" panose="020B0604020202020204" pitchFamily="34" charset="0"/>
        <a:buChar char="•"/>
        <a:defRPr sz="3204" kern="1200">
          <a:solidFill>
            <a:schemeClr val="bg2">
              <a:lumMod val="50000"/>
            </a:schemeClr>
          </a:solidFill>
          <a:latin typeface="+mn-lt"/>
          <a:ea typeface="+mn-ea"/>
          <a:cs typeface="+mn-cs"/>
        </a:defRPr>
      </a:lvl2pPr>
      <a:lvl3pPr marL="1526019" indent="-305204" algn="l" defTabSz="1220815" rtl="0" eaLnBrk="1" latinLnBrk="0" hangingPunct="1">
        <a:lnSpc>
          <a:spcPct val="90000"/>
        </a:lnSpc>
        <a:spcBef>
          <a:spcPts val="668"/>
        </a:spcBef>
        <a:buFont typeface="Arial" panose="020B0604020202020204" pitchFamily="34" charset="0"/>
        <a:buChar char="•"/>
        <a:defRPr sz="2670" kern="1200">
          <a:solidFill>
            <a:schemeClr val="tx1"/>
          </a:solidFill>
          <a:latin typeface="+mn-lt"/>
          <a:ea typeface="+mn-ea"/>
          <a:cs typeface="+mn-cs"/>
        </a:defRPr>
      </a:lvl3pPr>
      <a:lvl4pPr marL="2136427"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4pPr>
      <a:lvl5pPr marL="2746835"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5pPr>
      <a:lvl6pPr marL="3357242"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6pPr>
      <a:lvl7pPr marL="3967650"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7pPr>
      <a:lvl8pPr marL="4578058"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8pPr>
      <a:lvl9pPr marL="5188466"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9pPr>
    </p:bodyStyle>
    <p:otherStyle>
      <a:defPPr>
        <a:defRPr lang="en-US"/>
      </a:defPPr>
      <a:lvl1pPr marL="0" algn="l" defTabSz="1220815" rtl="0" eaLnBrk="1" latinLnBrk="0" hangingPunct="1">
        <a:defRPr sz="2403" kern="1200">
          <a:solidFill>
            <a:schemeClr val="tx1"/>
          </a:solidFill>
          <a:latin typeface="+mn-lt"/>
          <a:ea typeface="+mn-ea"/>
          <a:cs typeface="+mn-cs"/>
        </a:defRPr>
      </a:lvl1pPr>
      <a:lvl2pPr marL="610408" algn="l" defTabSz="1220815" rtl="0" eaLnBrk="1" latinLnBrk="0" hangingPunct="1">
        <a:defRPr sz="2403" kern="1200">
          <a:solidFill>
            <a:schemeClr val="tx1"/>
          </a:solidFill>
          <a:latin typeface="+mn-lt"/>
          <a:ea typeface="+mn-ea"/>
          <a:cs typeface="+mn-cs"/>
        </a:defRPr>
      </a:lvl2pPr>
      <a:lvl3pPr marL="1220815" algn="l" defTabSz="1220815" rtl="0" eaLnBrk="1" latinLnBrk="0" hangingPunct="1">
        <a:defRPr sz="2403" kern="1200">
          <a:solidFill>
            <a:schemeClr val="tx1"/>
          </a:solidFill>
          <a:latin typeface="+mn-lt"/>
          <a:ea typeface="+mn-ea"/>
          <a:cs typeface="+mn-cs"/>
        </a:defRPr>
      </a:lvl3pPr>
      <a:lvl4pPr marL="1831223" algn="l" defTabSz="1220815" rtl="0" eaLnBrk="1" latinLnBrk="0" hangingPunct="1">
        <a:defRPr sz="2403" kern="1200">
          <a:solidFill>
            <a:schemeClr val="tx1"/>
          </a:solidFill>
          <a:latin typeface="+mn-lt"/>
          <a:ea typeface="+mn-ea"/>
          <a:cs typeface="+mn-cs"/>
        </a:defRPr>
      </a:lvl4pPr>
      <a:lvl5pPr marL="2441631" algn="l" defTabSz="1220815" rtl="0" eaLnBrk="1" latinLnBrk="0" hangingPunct="1">
        <a:defRPr sz="2403" kern="1200">
          <a:solidFill>
            <a:schemeClr val="tx1"/>
          </a:solidFill>
          <a:latin typeface="+mn-lt"/>
          <a:ea typeface="+mn-ea"/>
          <a:cs typeface="+mn-cs"/>
        </a:defRPr>
      </a:lvl5pPr>
      <a:lvl6pPr marL="3052039" algn="l" defTabSz="1220815" rtl="0" eaLnBrk="1" latinLnBrk="0" hangingPunct="1">
        <a:defRPr sz="2403" kern="1200">
          <a:solidFill>
            <a:schemeClr val="tx1"/>
          </a:solidFill>
          <a:latin typeface="+mn-lt"/>
          <a:ea typeface="+mn-ea"/>
          <a:cs typeface="+mn-cs"/>
        </a:defRPr>
      </a:lvl6pPr>
      <a:lvl7pPr marL="3662446" algn="l" defTabSz="1220815" rtl="0" eaLnBrk="1" latinLnBrk="0" hangingPunct="1">
        <a:defRPr sz="2403" kern="1200">
          <a:solidFill>
            <a:schemeClr val="tx1"/>
          </a:solidFill>
          <a:latin typeface="+mn-lt"/>
          <a:ea typeface="+mn-ea"/>
          <a:cs typeface="+mn-cs"/>
        </a:defRPr>
      </a:lvl7pPr>
      <a:lvl8pPr marL="4272854" algn="l" defTabSz="1220815" rtl="0" eaLnBrk="1" latinLnBrk="0" hangingPunct="1">
        <a:defRPr sz="2403" kern="1200">
          <a:solidFill>
            <a:schemeClr val="tx1"/>
          </a:solidFill>
          <a:latin typeface="+mn-lt"/>
          <a:ea typeface="+mn-ea"/>
          <a:cs typeface="+mn-cs"/>
        </a:defRPr>
      </a:lvl8pPr>
      <a:lvl9pPr marL="4883262" algn="l" defTabSz="1220815" rtl="0" eaLnBrk="1" latinLnBrk="0" hangingPunct="1">
        <a:defRPr sz="240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47BCE47A-8EB6-E478-5E2C-944F63644B07}"/>
              </a:ext>
            </a:extLst>
          </p:cNvPr>
          <p:cNvSpPr>
            <a:spLocks noGrp="1"/>
          </p:cNvSpPr>
          <p:nvPr>
            <p:ph type="dt" sz="half" idx="2"/>
          </p:nvPr>
        </p:nvSpPr>
        <p:spPr>
          <a:xfrm>
            <a:off x="839291" y="8542817"/>
            <a:ext cx="2746772" cy="490721"/>
          </a:xfrm>
          <a:prstGeom prst="rect">
            <a:avLst/>
          </a:prstGeom>
        </p:spPr>
        <p:txBody>
          <a:bodyPr/>
          <a:lstStyle>
            <a:lvl1pPr>
              <a:defRPr>
                <a:solidFill>
                  <a:schemeClr val="tx1"/>
                </a:solidFill>
              </a:defRPr>
            </a:lvl1pPr>
          </a:lstStyle>
          <a:p>
            <a:fld id="{FD4C198A-4289-47FC-852E-73E824BA28C3}" type="datetimeFigureOut">
              <a:rPr lang="en-NZ" smtClean="0"/>
              <a:pPr/>
              <a:t>21/05/2026</a:t>
            </a:fld>
            <a:endParaRPr lang="en-NZ" dirty="0">
              <a:solidFill>
                <a:schemeClr val="tx1"/>
              </a:solidFill>
            </a:endParaRPr>
          </a:p>
        </p:txBody>
      </p:sp>
      <p:sp>
        <p:nvSpPr>
          <p:cNvPr id="6" name="Footer Placeholder 4">
            <a:extLst>
              <a:ext uri="{FF2B5EF4-FFF2-40B4-BE49-F238E27FC236}">
                <a16:creationId xmlns:a16="http://schemas.microsoft.com/office/drawing/2014/main" id="{87FED79C-327A-4371-EC17-3F7DEA249EBD}"/>
              </a:ext>
            </a:extLst>
          </p:cNvPr>
          <p:cNvSpPr>
            <a:spLocks noGrp="1"/>
          </p:cNvSpPr>
          <p:nvPr>
            <p:ph type="ftr" sz="quarter" idx="3"/>
          </p:nvPr>
        </p:nvSpPr>
        <p:spPr>
          <a:xfrm>
            <a:off x="4043859" y="8542817"/>
            <a:ext cx="4120158" cy="490721"/>
          </a:xfrm>
          <a:prstGeom prst="rect">
            <a:avLst/>
          </a:prstGeom>
        </p:spPr>
        <p:txBody>
          <a:bodyPr/>
          <a:lstStyle>
            <a:lvl1pPr>
              <a:defRPr>
                <a:solidFill>
                  <a:schemeClr val="tx1"/>
                </a:solidFill>
              </a:defRPr>
            </a:lvl1pPr>
          </a:lstStyle>
          <a:p>
            <a:endParaRPr lang="en-NZ" dirty="0">
              <a:solidFill>
                <a:schemeClr val="tx1"/>
              </a:solidFill>
            </a:endParaRPr>
          </a:p>
        </p:txBody>
      </p:sp>
      <p:pic>
        <p:nvPicPr>
          <p:cNvPr id="11" name="Picture 10">
            <a:extLst>
              <a:ext uri="{FF2B5EF4-FFF2-40B4-BE49-F238E27FC236}">
                <a16:creationId xmlns:a16="http://schemas.microsoft.com/office/drawing/2014/main" id="{6A0E4915-4E79-DCEC-6425-BB231C20F867}"/>
              </a:ext>
            </a:extLst>
          </p:cNvPr>
          <p:cNvPicPr>
            <a:picLocks noChangeAspect="1"/>
          </p:cNvPicPr>
          <p:nvPr/>
        </p:nvPicPr>
        <p:blipFill>
          <a:blip r:embed="rId3">
            <a:extLst>
              <a:ext uri="{28A0092B-C50C-407E-A947-70E740481C1C}">
                <a14:useLocalDpi xmlns:a14="http://schemas.microsoft.com/office/drawing/2010/main" val="0"/>
              </a:ext>
            </a:extLst>
          </a:blip>
          <a:srcRect r="25104"/>
          <a:stretch>
            <a:fillRect/>
          </a:stretch>
        </p:blipFill>
        <p:spPr>
          <a:xfrm>
            <a:off x="-1" y="0"/>
            <a:ext cx="12207876" cy="9217025"/>
          </a:xfrm>
          <a:prstGeom prst="rect">
            <a:avLst/>
          </a:prstGeom>
        </p:spPr>
      </p:pic>
      <p:pic>
        <p:nvPicPr>
          <p:cNvPr id="2" name="Picture 1">
            <a:extLst>
              <a:ext uri="{FF2B5EF4-FFF2-40B4-BE49-F238E27FC236}">
                <a16:creationId xmlns:a16="http://schemas.microsoft.com/office/drawing/2014/main" id="{99C07C58-16DA-454C-559C-2E68C62BC5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3750" y="7741334"/>
            <a:ext cx="1805201" cy="1211730"/>
          </a:xfrm>
          <a:prstGeom prst="rect">
            <a:avLst/>
          </a:prstGeom>
        </p:spPr>
      </p:pic>
      <p:sp>
        <p:nvSpPr>
          <p:cNvPr id="3" name="Title 1">
            <a:extLst>
              <a:ext uri="{FF2B5EF4-FFF2-40B4-BE49-F238E27FC236}">
                <a16:creationId xmlns:a16="http://schemas.microsoft.com/office/drawing/2014/main" id="{09F3E806-5863-327C-DE7B-BCD720D186E0}"/>
              </a:ext>
            </a:extLst>
          </p:cNvPr>
          <p:cNvSpPr txBox="1">
            <a:spLocks/>
          </p:cNvSpPr>
          <p:nvPr/>
        </p:nvSpPr>
        <p:spPr>
          <a:xfrm>
            <a:off x="998556" y="1312460"/>
            <a:ext cx="10376694" cy="5619700"/>
          </a:xfrm>
          <a:prstGeom prst="rect">
            <a:avLst/>
          </a:prstGeom>
        </p:spPr>
        <p:txBody>
          <a:bodyPr anchor="b">
            <a:noAutofit/>
          </a:bodyPr>
          <a:lstStyle>
            <a:lvl1pPr algn="l" defTabSz="914400" rtl="0" eaLnBrk="1" latinLnBrk="0" hangingPunct="1">
              <a:lnSpc>
                <a:spcPct val="90000"/>
              </a:lnSpc>
              <a:spcBef>
                <a:spcPct val="0"/>
              </a:spcBef>
              <a:buNone/>
              <a:defRPr sz="4800" kern="1200">
                <a:solidFill>
                  <a:schemeClr val="bg1"/>
                </a:solidFill>
                <a:latin typeface="+mj-lt"/>
                <a:ea typeface="+mj-ea"/>
                <a:cs typeface="+mj-cs"/>
              </a:defRPr>
            </a:lvl1pPr>
          </a:lstStyle>
          <a:p>
            <a:r>
              <a:rPr lang="en-US" sz="4272" dirty="0" err="1"/>
              <a:t>Hāpaitia</a:t>
            </a:r>
            <a:r>
              <a:rPr lang="en-US" sz="4272" dirty="0"/>
              <a:t> te </a:t>
            </a:r>
            <a:r>
              <a:rPr lang="en-US" sz="4272" dirty="0" err="1"/>
              <a:t>ara</a:t>
            </a:r>
            <a:r>
              <a:rPr lang="en-US" sz="4272" dirty="0"/>
              <a:t> tika </a:t>
            </a:r>
            <a:r>
              <a:rPr lang="en-US" sz="4272" dirty="0" err="1"/>
              <a:t>pūmau</a:t>
            </a:r>
            <a:r>
              <a:rPr lang="en-US" sz="4272" dirty="0"/>
              <a:t> ai te rangatiratanga </a:t>
            </a:r>
          </a:p>
          <a:p>
            <a:r>
              <a:rPr lang="en-US" sz="4272" dirty="0" err="1"/>
              <a:t>mō</a:t>
            </a:r>
            <a:r>
              <a:rPr lang="en-US" sz="4272" dirty="0"/>
              <a:t> </a:t>
            </a:r>
            <a:r>
              <a:rPr lang="en-US" sz="4272" dirty="0" err="1"/>
              <a:t>ngā</a:t>
            </a:r>
            <a:r>
              <a:rPr lang="en-US" sz="4272" dirty="0"/>
              <a:t> </a:t>
            </a:r>
            <a:r>
              <a:rPr lang="en-US" sz="4272" dirty="0" err="1"/>
              <a:t>uri</a:t>
            </a:r>
            <a:r>
              <a:rPr lang="en-US" sz="4272" dirty="0"/>
              <a:t> </a:t>
            </a:r>
            <a:r>
              <a:rPr lang="en-US" sz="4272" dirty="0" err="1"/>
              <a:t>whakatipu</a:t>
            </a:r>
            <a:endParaRPr lang="en-US" sz="4272" dirty="0"/>
          </a:p>
          <a:p>
            <a:endParaRPr lang="en-US" sz="4272" dirty="0"/>
          </a:p>
          <a:p>
            <a:endParaRPr lang="en-US" sz="4272" dirty="0"/>
          </a:p>
          <a:p>
            <a:endParaRPr lang="en-US" sz="4272" dirty="0"/>
          </a:p>
          <a:p>
            <a:endParaRPr lang="en-US" sz="4272" dirty="0"/>
          </a:p>
          <a:p>
            <a:pPr algn="r"/>
            <a:r>
              <a:rPr lang="en-US" sz="4272" dirty="0"/>
              <a:t>Foster the pathway of knowledge </a:t>
            </a:r>
          </a:p>
          <a:p>
            <a:pPr algn="r"/>
            <a:r>
              <a:rPr lang="en-US" sz="4272" dirty="0"/>
              <a:t>to strength, independence, and growth </a:t>
            </a:r>
          </a:p>
          <a:p>
            <a:pPr algn="r"/>
            <a:r>
              <a:rPr lang="en-US" sz="4272" dirty="0"/>
              <a:t>for future generations</a:t>
            </a:r>
          </a:p>
        </p:txBody>
      </p:sp>
      <p:cxnSp>
        <p:nvCxnSpPr>
          <p:cNvPr id="4" name="Straight Connector 3">
            <a:extLst>
              <a:ext uri="{FF2B5EF4-FFF2-40B4-BE49-F238E27FC236}">
                <a16:creationId xmlns:a16="http://schemas.microsoft.com/office/drawing/2014/main" id="{B10686D5-8251-8F5E-089A-DE17F3CCAFC1}"/>
              </a:ext>
            </a:extLst>
          </p:cNvPr>
          <p:cNvCxnSpPr/>
          <p:nvPr/>
        </p:nvCxnSpPr>
        <p:spPr>
          <a:xfrm>
            <a:off x="1088345" y="3988248"/>
            <a:ext cx="2216996" cy="0"/>
          </a:xfrm>
          <a:prstGeom prst="line">
            <a:avLst/>
          </a:prstGeom>
          <a:ln>
            <a:solidFill>
              <a:srgbClr val="D52B1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40089429"/>
      </p:ext>
    </p:extLst>
  </p:cSld>
  <p:clrMap bg1="lt1" tx1="dk1" bg2="lt2" tx2="dk2" accent1="accent1" accent2="accent2" accent3="accent3" accent4="accent4" accent5="accent5" accent6="accent6" hlink="hlink" folHlink="folHlink"/>
  <p:sldLayoutIdLst>
    <p:sldLayoutId id="2147483679" r:id="rId1"/>
  </p:sldLayoutIdLst>
  <p:txStyles>
    <p:titleStyle>
      <a:lvl1pPr algn="l" defTabSz="1220815" rtl="0" eaLnBrk="1" latinLnBrk="0" hangingPunct="1">
        <a:lnSpc>
          <a:spcPct val="90000"/>
        </a:lnSpc>
        <a:spcBef>
          <a:spcPct val="0"/>
        </a:spcBef>
        <a:buNone/>
        <a:defRPr sz="5874" kern="1200">
          <a:solidFill>
            <a:schemeClr val="tx1"/>
          </a:solidFill>
          <a:latin typeface="+mj-lt"/>
          <a:ea typeface="+mj-ea"/>
          <a:cs typeface="+mj-cs"/>
        </a:defRPr>
      </a:lvl1pPr>
    </p:titleStyle>
    <p:bodyStyle>
      <a:lvl1pPr marL="305204" indent="-305204" algn="l" defTabSz="1220815" rtl="0" eaLnBrk="1" latinLnBrk="0" hangingPunct="1">
        <a:lnSpc>
          <a:spcPct val="90000"/>
        </a:lnSpc>
        <a:spcBef>
          <a:spcPts val="1335"/>
        </a:spcBef>
        <a:buFont typeface="Arial" panose="020B0604020202020204" pitchFamily="34" charset="0"/>
        <a:buChar char="•"/>
        <a:defRPr sz="3738" kern="1200">
          <a:solidFill>
            <a:schemeClr val="tx1"/>
          </a:solidFill>
          <a:latin typeface="+mn-lt"/>
          <a:ea typeface="+mn-ea"/>
          <a:cs typeface="+mn-cs"/>
        </a:defRPr>
      </a:lvl1pPr>
      <a:lvl2pPr marL="915612" indent="-305204" algn="l" defTabSz="1220815" rtl="0" eaLnBrk="1" latinLnBrk="0" hangingPunct="1">
        <a:lnSpc>
          <a:spcPct val="90000"/>
        </a:lnSpc>
        <a:spcBef>
          <a:spcPts val="668"/>
        </a:spcBef>
        <a:buFont typeface="Arial" panose="020B0604020202020204" pitchFamily="34" charset="0"/>
        <a:buChar char="•"/>
        <a:defRPr sz="3204" kern="1200">
          <a:solidFill>
            <a:schemeClr val="tx1"/>
          </a:solidFill>
          <a:latin typeface="+mn-lt"/>
          <a:ea typeface="+mn-ea"/>
          <a:cs typeface="+mn-cs"/>
        </a:defRPr>
      </a:lvl2pPr>
      <a:lvl3pPr marL="1526019" indent="-305204" algn="l" defTabSz="1220815" rtl="0" eaLnBrk="1" latinLnBrk="0" hangingPunct="1">
        <a:lnSpc>
          <a:spcPct val="90000"/>
        </a:lnSpc>
        <a:spcBef>
          <a:spcPts val="668"/>
        </a:spcBef>
        <a:buFont typeface="Arial" panose="020B0604020202020204" pitchFamily="34" charset="0"/>
        <a:buChar char="•"/>
        <a:defRPr sz="2670" kern="1200">
          <a:solidFill>
            <a:schemeClr val="tx1"/>
          </a:solidFill>
          <a:latin typeface="+mn-lt"/>
          <a:ea typeface="+mn-ea"/>
          <a:cs typeface="+mn-cs"/>
        </a:defRPr>
      </a:lvl3pPr>
      <a:lvl4pPr marL="2136427"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4pPr>
      <a:lvl5pPr marL="2746835"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5pPr>
      <a:lvl6pPr marL="3357242"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6pPr>
      <a:lvl7pPr marL="3967650"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7pPr>
      <a:lvl8pPr marL="4578058"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8pPr>
      <a:lvl9pPr marL="5188466"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9pPr>
    </p:bodyStyle>
    <p:otherStyle>
      <a:defPPr>
        <a:defRPr lang="en-US"/>
      </a:defPPr>
      <a:lvl1pPr marL="0" algn="l" defTabSz="1220815" rtl="0" eaLnBrk="1" latinLnBrk="0" hangingPunct="1">
        <a:defRPr sz="2403" kern="1200">
          <a:solidFill>
            <a:schemeClr val="tx1"/>
          </a:solidFill>
          <a:latin typeface="+mn-lt"/>
          <a:ea typeface="+mn-ea"/>
          <a:cs typeface="+mn-cs"/>
        </a:defRPr>
      </a:lvl1pPr>
      <a:lvl2pPr marL="610408" algn="l" defTabSz="1220815" rtl="0" eaLnBrk="1" latinLnBrk="0" hangingPunct="1">
        <a:defRPr sz="2403" kern="1200">
          <a:solidFill>
            <a:schemeClr val="tx1"/>
          </a:solidFill>
          <a:latin typeface="+mn-lt"/>
          <a:ea typeface="+mn-ea"/>
          <a:cs typeface="+mn-cs"/>
        </a:defRPr>
      </a:lvl2pPr>
      <a:lvl3pPr marL="1220815" algn="l" defTabSz="1220815" rtl="0" eaLnBrk="1" latinLnBrk="0" hangingPunct="1">
        <a:defRPr sz="2403" kern="1200">
          <a:solidFill>
            <a:schemeClr val="tx1"/>
          </a:solidFill>
          <a:latin typeface="+mn-lt"/>
          <a:ea typeface="+mn-ea"/>
          <a:cs typeface="+mn-cs"/>
        </a:defRPr>
      </a:lvl3pPr>
      <a:lvl4pPr marL="1831223" algn="l" defTabSz="1220815" rtl="0" eaLnBrk="1" latinLnBrk="0" hangingPunct="1">
        <a:defRPr sz="2403" kern="1200">
          <a:solidFill>
            <a:schemeClr val="tx1"/>
          </a:solidFill>
          <a:latin typeface="+mn-lt"/>
          <a:ea typeface="+mn-ea"/>
          <a:cs typeface="+mn-cs"/>
        </a:defRPr>
      </a:lvl4pPr>
      <a:lvl5pPr marL="2441631" algn="l" defTabSz="1220815" rtl="0" eaLnBrk="1" latinLnBrk="0" hangingPunct="1">
        <a:defRPr sz="2403" kern="1200">
          <a:solidFill>
            <a:schemeClr val="tx1"/>
          </a:solidFill>
          <a:latin typeface="+mn-lt"/>
          <a:ea typeface="+mn-ea"/>
          <a:cs typeface="+mn-cs"/>
        </a:defRPr>
      </a:lvl5pPr>
      <a:lvl6pPr marL="3052039" algn="l" defTabSz="1220815" rtl="0" eaLnBrk="1" latinLnBrk="0" hangingPunct="1">
        <a:defRPr sz="2403" kern="1200">
          <a:solidFill>
            <a:schemeClr val="tx1"/>
          </a:solidFill>
          <a:latin typeface="+mn-lt"/>
          <a:ea typeface="+mn-ea"/>
          <a:cs typeface="+mn-cs"/>
        </a:defRPr>
      </a:lvl6pPr>
      <a:lvl7pPr marL="3662446" algn="l" defTabSz="1220815" rtl="0" eaLnBrk="1" latinLnBrk="0" hangingPunct="1">
        <a:defRPr sz="2403" kern="1200">
          <a:solidFill>
            <a:schemeClr val="tx1"/>
          </a:solidFill>
          <a:latin typeface="+mn-lt"/>
          <a:ea typeface="+mn-ea"/>
          <a:cs typeface="+mn-cs"/>
        </a:defRPr>
      </a:lvl7pPr>
      <a:lvl8pPr marL="4272854" algn="l" defTabSz="1220815" rtl="0" eaLnBrk="1" latinLnBrk="0" hangingPunct="1">
        <a:defRPr sz="2403" kern="1200">
          <a:solidFill>
            <a:schemeClr val="tx1"/>
          </a:solidFill>
          <a:latin typeface="+mn-lt"/>
          <a:ea typeface="+mn-ea"/>
          <a:cs typeface="+mn-cs"/>
        </a:defRPr>
      </a:lvl8pPr>
      <a:lvl9pPr marL="4883262" algn="l" defTabSz="1220815" rtl="0" eaLnBrk="1" latinLnBrk="0" hangingPunct="1">
        <a:defRPr sz="2403"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Slide Number Placeholder 5">
            <a:extLst>
              <a:ext uri="{FF2B5EF4-FFF2-40B4-BE49-F238E27FC236}">
                <a16:creationId xmlns:a16="http://schemas.microsoft.com/office/drawing/2014/main" id="{74AF60E1-C756-401A-908C-E2B2D16856DB}"/>
              </a:ext>
            </a:extLst>
          </p:cNvPr>
          <p:cNvSpPr txBox="1">
            <a:spLocks/>
          </p:cNvSpPr>
          <p:nvPr/>
        </p:nvSpPr>
        <p:spPr>
          <a:xfrm>
            <a:off x="8825276" y="8747640"/>
            <a:ext cx="2746772" cy="490721"/>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47404-E044-43B2-8EEE-FDBE641A356F}" type="slidenum">
              <a:rPr lang="en-NZ" sz="2403" smtClean="0"/>
              <a:pPr/>
              <a:t>‹#›</a:t>
            </a:fld>
            <a:endParaRPr lang="en-NZ" sz="2403"/>
          </a:p>
        </p:txBody>
      </p:sp>
      <p:sp>
        <p:nvSpPr>
          <p:cNvPr id="10" name="Date Placeholder 3">
            <a:extLst>
              <a:ext uri="{FF2B5EF4-FFF2-40B4-BE49-F238E27FC236}">
                <a16:creationId xmlns:a16="http://schemas.microsoft.com/office/drawing/2014/main" id="{619B82A0-7190-B972-AEB3-49253EF0C83D}"/>
              </a:ext>
            </a:extLst>
          </p:cNvPr>
          <p:cNvSpPr txBox="1">
            <a:spLocks/>
          </p:cNvSpPr>
          <p:nvPr/>
        </p:nvSpPr>
        <p:spPr>
          <a:xfrm>
            <a:off x="1042756" y="8747640"/>
            <a:ext cx="2746772" cy="490721"/>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D4C198A-4289-47FC-852E-73E824BA28C3}" type="datetimeFigureOut">
              <a:rPr lang="en-NZ" sz="2403" smtClean="0"/>
              <a:pPr/>
              <a:t>21/05/2026</a:t>
            </a:fld>
            <a:endParaRPr lang="en-NZ" sz="2403" dirty="0"/>
          </a:p>
        </p:txBody>
      </p:sp>
      <p:sp>
        <p:nvSpPr>
          <p:cNvPr id="4" name="Date Placeholder 3">
            <a:extLst>
              <a:ext uri="{FF2B5EF4-FFF2-40B4-BE49-F238E27FC236}">
                <a16:creationId xmlns:a16="http://schemas.microsoft.com/office/drawing/2014/main" id="{4B9A635A-9A9B-E32C-DB8D-0075D524928C}"/>
              </a:ext>
            </a:extLst>
          </p:cNvPr>
          <p:cNvSpPr>
            <a:spLocks noGrp="1"/>
          </p:cNvSpPr>
          <p:nvPr>
            <p:ph type="dt" sz="half" idx="2"/>
          </p:nvPr>
        </p:nvSpPr>
        <p:spPr>
          <a:xfrm>
            <a:off x="839291" y="8542817"/>
            <a:ext cx="2746772" cy="490721"/>
          </a:xfrm>
          <a:prstGeom prst="rect">
            <a:avLst/>
          </a:prstGeom>
        </p:spPr>
        <p:txBody>
          <a:bodyPr vert="horz" lIns="91440" tIns="45720" rIns="91440" bIns="45720" rtlCol="0" anchor="ctr"/>
          <a:lstStyle>
            <a:lvl1pPr algn="l">
              <a:defRPr sz="1602">
                <a:solidFill>
                  <a:schemeClr val="tx1">
                    <a:tint val="82000"/>
                  </a:schemeClr>
                </a:solidFill>
              </a:defRPr>
            </a:lvl1pPr>
          </a:lstStyle>
          <a:p>
            <a:fld id="{FD4C198A-4289-47FC-852E-73E824BA28C3}" type="datetimeFigureOut">
              <a:rPr lang="en-NZ" smtClean="0"/>
              <a:t>21/05/2026</a:t>
            </a:fld>
            <a:endParaRPr lang="en-NZ"/>
          </a:p>
        </p:txBody>
      </p:sp>
      <p:sp>
        <p:nvSpPr>
          <p:cNvPr id="5" name="Footer Placeholder 4">
            <a:extLst>
              <a:ext uri="{FF2B5EF4-FFF2-40B4-BE49-F238E27FC236}">
                <a16:creationId xmlns:a16="http://schemas.microsoft.com/office/drawing/2014/main" id="{0C10E70E-7D76-41E1-543E-10F4F8219E8E}"/>
              </a:ext>
            </a:extLst>
          </p:cNvPr>
          <p:cNvSpPr>
            <a:spLocks noGrp="1"/>
          </p:cNvSpPr>
          <p:nvPr>
            <p:ph type="ftr" sz="quarter" idx="3"/>
          </p:nvPr>
        </p:nvSpPr>
        <p:spPr>
          <a:xfrm>
            <a:off x="4043859" y="8542817"/>
            <a:ext cx="4120158" cy="490721"/>
          </a:xfrm>
          <a:prstGeom prst="rect">
            <a:avLst/>
          </a:prstGeom>
        </p:spPr>
        <p:txBody>
          <a:bodyPr vert="horz" lIns="91440" tIns="45720" rIns="91440" bIns="45720" rtlCol="0" anchor="ctr"/>
          <a:lstStyle>
            <a:lvl1pPr algn="ctr">
              <a:defRPr sz="1602">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B1708A76-B6B3-D816-41F0-279F9AE7D083}"/>
              </a:ext>
            </a:extLst>
          </p:cNvPr>
          <p:cNvSpPr>
            <a:spLocks noGrp="1"/>
          </p:cNvSpPr>
          <p:nvPr>
            <p:ph type="sldNum" sz="quarter" idx="4"/>
          </p:nvPr>
        </p:nvSpPr>
        <p:spPr>
          <a:xfrm>
            <a:off x="8621812" y="8542817"/>
            <a:ext cx="2746772" cy="490721"/>
          </a:xfrm>
          <a:prstGeom prst="rect">
            <a:avLst/>
          </a:prstGeom>
        </p:spPr>
        <p:txBody>
          <a:bodyPr vert="horz" lIns="91440" tIns="45720" rIns="91440" bIns="45720" rtlCol="0" anchor="ctr"/>
          <a:lstStyle>
            <a:lvl1pPr algn="r">
              <a:defRPr sz="1602">
                <a:solidFill>
                  <a:schemeClr val="tx1">
                    <a:tint val="82000"/>
                  </a:schemeClr>
                </a:solidFill>
              </a:defRPr>
            </a:lvl1pPr>
          </a:lstStyle>
          <a:p>
            <a:fld id="{86C47404-E044-43B2-8EEE-FDBE641A356F}" type="slidenum">
              <a:rPr lang="en-NZ" smtClean="0"/>
              <a:t>‹#›</a:t>
            </a:fld>
            <a:endParaRPr lang="en-NZ"/>
          </a:p>
        </p:txBody>
      </p:sp>
      <p:pic>
        <p:nvPicPr>
          <p:cNvPr id="7" name="Picture 6">
            <a:extLst>
              <a:ext uri="{FF2B5EF4-FFF2-40B4-BE49-F238E27FC236}">
                <a16:creationId xmlns:a16="http://schemas.microsoft.com/office/drawing/2014/main" id="{A7431213-FDD2-699A-F110-A3457D9E795E}"/>
              </a:ext>
            </a:extLst>
          </p:cNvPr>
          <p:cNvPicPr>
            <a:picLocks noChangeAspect="1"/>
          </p:cNvPicPr>
          <p:nvPr/>
        </p:nvPicPr>
        <p:blipFill>
          <a:blip r:embed="rId3">
            <a:extLst>
              <a:ext uri="{28A0092B-C50C-407E-A947-70E740481C1C}">
                <a14:useLocalDpi xmlns:a14="http://schemas.microsoft.com/office/drawing/2010/main" val="0"/>
              </a:ext>
            </a:extLst>
          </a:blip>
          <a:srcRect r="25104"/>
          <a:stretch>
            <a:fillRect/>
          </a:stretch>
        </p:blipFill>
        <p:spPr>
          <a:xfrm>
            <a:off x="-1" y="0"/>
            <a:ext cx="12207876" cy="9217025"/>
          </a:xfrm>
          <a:prstGeom prst="rect">
            <a:avLst/>
          </a:prstGeom>
        </p:spPr>
      </p:pic>
      <p:sp>
        <p:nvSpPr>
          <p:cNvPr id="8" name="Title 1">
            <a:extLst>
              <a:ext uri="{FF2B5EF4-FFF2-40B4-BE49-F238E27FC236}">
                <a16:creationId xmlns:a16="http://schemas.microsoft.com/office/drawing/2014/main" id="{A4F7BBBD-DD8A-A058-FC87-94EA31A3F10F}"/>
              </a:ext>
            </a:extLst>
          </p:cNvPr>
          <p:cNvSpPr txBox="1">
            <a:spLocks/>
          </p:cNvSpPr>
          <p:nvPr/>
        </p:nvSpPr>
        <p:spPr>
          <a:xfrm>
            <a:off x="915591" y="1508435"/>
            <a:ext cx="10376694" cy="2363875"/>
          </a:xfrm>
          <a:prstGeom prst="rect">
            <a:avLst/>
          </a:prstGeom>
        </p:spPr>
        <p:txBody>
          <a:bodyPr anchor="b">
            <a:noAutofit/>
          </a:bodyPr>
          <a:lstStyle>
            <a:lvl1pPr algn="l" defTabSz="914400" rtl="0" eaLnBrk="1" latinLnBrk="0" hangingPunct="1">
              <a:lnSpc>
                <a:spcPct val="90000"/>
              </a:lnSpc>
              <a:spcBef>
                <a:spcPct val="0"/>
              </a:spcBef>
              <a:buNone/>
              <a:defRPr sz="4800" kern="1200">
                <a:solidFill>
                  <a:schemeClr val="bg1"/>
                </a:solidFill>
                <a:latin typeface="+mj-lt"/>
                <a:ea typeface="+mj-ea"/>
                <a:cs typeface="+mj-cs"/>
              </a:defRPr>
            </a:lvl1pPr>
          </a:lstStyle>
          <a:p>
            <a:endParaRPr lang="en-US" sz="5340" dirty="0"/>
          </a:p>
          <a:p>
            <a:endParaRPr lang="en-US" sz="5340" dirty="0"/>
          </a:p>
          <a:p>
            <a:pPr>
              <a:lnSpc>
                <a:spcPct val="100000"/>
              </a:lnSpc>
            </a:pPr>
            <a:r>
              <a:rPr lang="en-US" sz="5340" dirty="0"/>
              <a:t>He pātai?</a:t>
            </a:r>
          </a:p>
          <a:p>
            <a:pPr>
              <a:lnSpc>
                <a:spcPct val="100000"/>
              </a:lnSpc>
            </a:pPr>
            <a:r>
              <a:rPr lang="en-US" sz="5340" dirty="0"/>
              <a:t>Questions?</a:t>
            </a:r>
          </a:p>
        </p:txBody>
      </p:sp>
      <p:cxnSp>
        <p:nvCxnSpPr>
          <p:cNvPr id="9" name="Straight Connector 8">
            <a:extLst>
              <a:ext uri="{FF2B5EF4-FFF2-40B4-BE49-F238E27FC236}">
                <a16:creationId xmlns:a16="http://schemas.microsoft.com/office/drawing/2014/main" id="{9064A12F-66AA-92DD-49C3-5E5A32BB5878}"/>
              </a:ext>
            </a:extLst>
          </p:cNvPr>
          <p:cNvCxnSpPr/>
          <p:nvPr/>
        </p:nvCxnSpPr>
        <p:spPr>
          <a:xfrm>
            <a:off x="1042276" y="3988248"/>
            <a:ext cx="2216996" cy="0"/>
          </a:xfrm>
          <a:prstGeom prst="line">
            <a:avLst/>
          </a:prstGeom>
          <a:ln>
            <a:solidFill>
              <a:srgbClr val="D52B1E"/>
            </a:solidFill>
          </a:ln>
        </p:spPr>
        <p:style>
          <a:lnRef idx="2">
            <a:schemeClr val="accent1"/>
          </a:lnRef>
          <a:fillRef idx="0">
            <a:schemeClr val="accent1"/>
          </a:fillRef>
          <a:effectRef idx="1">
            <a:schemeClr val="accent1"/>
          </a:effectRef>
          <a:fontRef idx="minor">
            <a:schemeClr val="tx1"/>
          </a:fontRef>
        </p:style>
      </p:cxnSp>
      <p:pic>
        <p:nvPicPr>
          <p:cNvPr id="12" name="Picture 11">
            <a:extLst>
              <a:ext uri="{FF2B5EF4-FFF2-40B4-BE49-F238E27FC236}">
                <a16:creationId xmlns:a16="http://schemas.microsoft.com/office/drawing/2014/main" id="{18C79D3F-496B-00C1-9C5F-BA350B8D12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3750" y="7741334"/>
            <a:ext cx="1805201" cy="1211730"/>
          </a:xfrm>
          <a:prstGeom prst="rect">
            <a:avLst/>
          </a:prstGeom>
        </p:spPr>
      </p:pic>
    </p:spTree>
    <p:extLst>
      <p:ext uri="{BB962C8B-B14F-4D97-AF65-F5344CB8AC3E}">
        <p14:creationId xmlns:p14="http://schemas.microsoft.com/office/powerpoint/2010/main" val="3965542696"/>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1220815" rtl="0" eaLnBrk="1" latinLnBrk="0" hangingPunct="1">
        <a:lnSpc>
          <a:spcPct val="90000"/>
        </a:lnSpc>
        <a:spcBef>
          <a:spcPct val="0"/>
        </a:spcBef>
        <a:buNone/>
        <a:defRPr sz="5874" kern="1200">
          <a:solidFill>
            <a:schemeClr val="tx1"/>
          </a:solidFill>
          <a:latin typeface="+mj-lt"/>
          <a:ea typeface="+mj-ea"/>
          <a:cs typeface="+mj-cs"/>
        </a:defRPr>
      </a:lvl1pPr>
    </p:titleStyle>
    <p:bodyStyle>
      <a:lvl1pPr marL="305204" indent="-305204" algn="l" defTabSz="1220815" rtl="0" eaLnBrk="1" latinLnBrk="0" hangingPunct="1">
        <a:lnSpc>
          <a:spcPct val="90000"/>
        </a:lnSpc>
        <a:spcBef>
          <a:spcPts val="1335"/>
        </a:spcBef>
        <a:buFont typeface="Arial" panose="020B0604020202020204" pitchFamily="34" charset="0"/>
        <a:buChar char="•"/>
        <a:defRPr sz="3738" kern="1200">
          <a:solidFill>
            <a:schemeClr val="tx1"/>
          </a:solidFill>
          <a:latin typeface="+mn-lt"/>
          <a:ea typeface="+mn-ea"/>
          <a:cs typeface="+mn-cs"/>
        </a:defRPr>
      </a:lvl1pPr>
      <a:lvl2pPr marL="915612" indent="-305204" algn="l" defTabSz="1220815" rtl="0" eaLnBrk="1" latinLnBrk="0" hangingPunct="1">
        <a:lnSpc>
          <a:spcPct val="90000"/>
        </a:lnSpc>
        <a:spcBef>
          <a:spcPts val="668"/>
        </a:spcBef>
        <a:buFont typeface="Arial" panose="020B0604020202020204" pitchFamily="34" charset="0"/>
        <a:buChar char="•"/>
        <a:defRPr sz="3204" kern="1200">
          <a:solidFill>
            <a:schemeClr val="tx1"/>
          </a:solidFill>
          <a:latin typeface="+mn-lt"/>
          <a:ea typeface="+mn-ea"/>
          <a:cs typeface="+mn-cs"/>
        </a:defRPr>
      </a:lvl2pPr>
      <a:lvl3pPr marL="1526019" indent="-305204" algn="l" defTabSz="1220815" rtl="0" eaLnBrk="1" latinLnBrk="0" hangingPunct="1">
        <a:lnSpc>
          <a:spcPct val="90000"/>
        </a:lnSpc>
        <a:spcBef>
          <a:spcPts val="668"/>
        </a:spcBef>
        <a:buFont typeface="Arial" panose="020B0604020202020204" pitchFamily="34" charset="0"/>
        <a:buChar char="•"/>
        <a:defRPr sz="2670" kern="1200">
          <a:solidFill>
            <a:schemeClr val="tx1"/>
          </a:solidFill>
          <a:latin typeface="+mn-lt"/>
          <a:ea typeface="+mn-ea"/>
          <a:cs typeface="+mn-cs"/>
        </a:defRPr>
      </a:lvl3pPr>
      <a:lvl4pPr marL="2136427"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4pPr>
      <a:lvl5pPr marL="2746835"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5pPr>
      <a:lvl6pPr marL="3357242"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6pPr>
      <a:lvl7pPr marL="3967650"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7pPr>
      <a:lvl8pPr marL="4578058"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8pPr>
      <a:lvl9pPr marL="5188466"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9pPr>
    </p:bodyStyle>
    <p:otherStyle>
      <a:defPPr>
        <a:defRPr lang="en-US"/>
      </a:defPPr>
      <a:lvl1pPr marL="0" algn="l" defTabSz="1220815" rtl="0" eaLnBrk="1" latinLnBrk="0" hangingPunct="1">
        <a:defRPr sz="2403" kern="1200">
          <a:solidFill>
            <a:schemeClr val="tx1"/>
          </a:solidFill>
          <a:latin typeface="+mn-lt"/>
          <a:ea typeface="+mn-ea"/>
          <a:cs typeface="+mn-cs"/>
        </a:defRPr>
      </a:lvl1pPr>
      <a:lvl2pPr marL="610408" algn="l" defTabSz="1220815" rtl="0" eaLnBrk="1" latinLnBrk="0" hangingPunct="1">
        <a:defRPr sz="2403" kern="1200">
          <a:solidFill>
            <a:schemeClr val="tx1"/>
          </a:solidFill>
          <a:latin typeface="+mn-lt"/>
          <a:ea typeface="+mn-ea"/>
          <a:cs typeface="+mn-cs"/>
        </a:defRPr>
      </a:lvl2pPr>
      <a:lvl3pPr marL="1220815" algn="l" defTabSz="1220815" rtl="0" eaLnBrk="1" latinLnBrk="0" hangingPunct="1">
        <a:defRPr sz="2403" kern="1200">
          <a:solidFill>
            <a:schemeClr val="tx1"/>
          </a:solidFill>
          <a:latin typeface="+mn-lt"/>
          <a:ea typeface="+mn-ea"/>
          <a:cs typeface="+mn-cs"/>
        </a:defRPr>
      </a:lvl3pPr>
      <a:lvl4pPr marL="1831223" algn="l" defTabSz="1220815" rtl="0" eaLnBrk="1" latinLnBrk="0" hangingPunct="1">
        <a:defRPr sz="2403" kern="1200">
          <a:solidFill>
            <a:schemeClr val="tx1"/>
          </a:solidFill>
          <a:latin typeface="+mn-lt"/>
          <a:ea typeface="+mn-ea"/>
          <a:cs typeface="+mn-cs"/>
        </a:defRPr>
      </a:lvl4pPr>
      <a:lvl5pPr marL="2441631" algn="l" defTabSz="1220815" rtl="0" eaLnBrk="1" latinLnBrk="0" hangingPunct="1">
        <a:defRPr sz="2403" kern="1200">
          <a:solidFill>
            <a:schemeClr val="tx1"/>
          </a:solidFill>
          <a:latin typeface="+mn-lt"/>
          <a:ea typeface="+mn-ea"/>
          <a:cs typeface="+mn-cs"/>
        </a:defRPr>
      </a:lvl5pPr>
      <a:lvl6pPr marL="3052039" algn="l" defTabSz="1220815" rtl="0" eaLnBrk="1" latinLnBrk="0" hangingPunct="1">
        <a:defRPr sz="2403" kern="1200">
          <a:solidFill>
            <a:schemeClr val="tx1"/>
          </a:solidFill>
          <a:latin typeface="+mn-lt"/>
          <a:ea typeface="+mn-ea"/>
          <a:cs typeface="+mn-cs"/>
        </a:defRPr>
      </a:lvl6pPr>
      <a:lvl7pPr marL="3662446" algn="l" defTabSz="1220815" rtl="0" eaLnBrk="1" latinLnBrk="0" hangingPunct="1">
        <a:defRPr sz="2403" kern="1200">
          <a:solidFill>
            <a:schemeClr val="tx1"/>
          </a:solidFill>
          <a:latin typeface="+mn-lt"/>
          <a:ea typeface="+mn-ea"/>
          <a:cs typeface="+mn-cs"/>
        </a:defRPr>
      </a:lvl7pPr>
      <a:lvl8pPr marL="4272854" algn="l" defTabSz="1220815" rtl="0" eaLnBrk="1" latinLnBrk="0" hangingPunct="1">
        <a:defRPr sz="2403" kern="1200">
          <a:solidFill>
            <a:schemeClr val="tx1"/>
          </a:solidFill>
          <a:latin typeface="+mn-lt"/>
          <a:ea typeface="+mn-ea"/>
          <a:cs typeface="+mn-cs"/>
        </a:defRPr>
      </a:lvl8pPr>
      <a:lvl9pPr marL="4883262" algn="l" defTabSz="1220815" rtl="0" eaLnBrk="1" latinLnBrk="0" hangingPunct="1">
        <a:defRPr sz="2403"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Slide Number Placeholder 5">
            <a:extLst>
              <a:ext uri="{FF2B5EF4-FFF2-40B4-BE49-F238E27FC236}">
                <a16:creationId xmlns:a16="http://schemas.microsoft.com/office/drawing/2014/main" id="{74AF60E1-C756-401A-908C-E2B2D16856DB}"/>
              </a:ext>
            </a:extLst>
          </p:cNvPr>
          <p:cNvSpPr txBox="1">
            <a:spLocks/>
          </p:cNvSpPr>
          <p:nvPr/>
        </p:nvSpPr>
        <p:spPr>
          <a:xfrm>
            <a:off x="8825276" y="8747640"/>
            <a:ext cx="2746772" cy="490721"/>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6C47404-E044-43B2-8EEE-FDBE641A356F}" type="slidenum">
              <a:rPr lang="en-NZ" sz="2403" smtClean="0"/>
              <a:pPr/>
              <a:t>‹#›</a:t>
            </a:fld>
            <a:endParaRPr lang="en-NZ" sz="2403"/>
          </a:p>
        </p:txBody>
      </p:sp>
      <p:sp>
        <p:nvSpPr>
          <p:cNvPr id="10" name="Date Placeholder 3">
            <a:extLst>
              <a:ext uri="{FF2B5EF4-FFF2-40B4-BE49-F238E27FC236}">
                <a16:creationId xmlns:a16="http://schemas.microsoft.com/office/drawing/2014/main" id="{619B82A0-7190-B972-AEB3-49253EF0C83D}"/>
              </a:ext>
            </a:extLst>
          </p:cNvPr>
          <p:cNvSpPr txBox="1">
            <a:spLocks/>
          </p:cNvSpPr>
          <p:nvPr/>
        </p:nvSpPr>
        <p:spPr>
          <a:xfrm>
            <a:off x="1042756" y="8747640"/>
            <a:ext cx="2746772" cy="490721"/>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D4C198A-4289-47FC-852E-73E824BA28C3}" type="datetimeFigureOut">
              <a:rPr lang="en-NZ" sz="2403" smtClean="0"/>
              <a:pPr/>
              <a:t>21/05/2026</a:t>
            </a:fld>
            <a:endParaRPr lang="en-NZ" sz="2403" dirty="0"/>
          </a:p>
        </p:txBody>
      </p:sp>
      <p:sp>
        <p:nvSpPr>
          <p:cNvPr id="4" name="Date Placeholder 3">
            <a:extLst>
              <a:ext uri="{FF2B5EF4-FFF2-40B4-BE49-F238E27FC236}">
                <a16:creationId xmlns:a16="http://schemas.microsoft.com/office/drawing/2014/main" id="{4B9A635A-9A9B-E32C-DB8D-0075D524928C}"/>
              </a:ext>
            </a:extLst>
          </p:cNvPr>
          <p:cNvSpPr>
            <a:spLocks noGrp="1"/>
          </p:cNvSpPr>
          <p:nvPr>
            <p:ph type="dt" sz="half" idx="2"/>
          </p:nvPr>
        </p:nvSpPr>
        <p:spPr>
          <a:xfrm>
            <a:off x="839291" y="8542817"/>
            <a:ext cx="2746772" cy="490721"/>
          </a:xfrm>
          <a:prstGeom prst="rect">
            <a:avLst/>
          </a:prstGeom>
        </p:spPr>
        <p:txBody>
          <a:bodyPr vert="horz" lIns="91440" tIns="45720" rIns="91440" bIns="45720" rtlCol="0" anchor="ctr"/>
          <a:lstStyle>
            <a:lvl1pPr algn="l">
              <a:defRPr sz="1602">
                <a:solidFill>
                  <a:schemeClr val="tx1">
                    <a:tint val="82000"/>
                  </a:schemeClr>
                </a:solidFill>
              </a:defRPr>
            </a:lvl1pPr>
          </a:lstStyle>
          <a:p>
            <a:fld id="{FD4C198A-4289-47FC-852E-73E824BA28C3}" type="datetimeFigureOut">
              <a:rPr lang="en-NZ" smtClean="0"/>
              <a:t>21/05/2026</a:t>
            </a:fld>
            <a:endParaRPr lang="en-NZ"/>
          </a:p>
        </p:txBody>
      </p:sp>
      <p:sp>
        <p:nvSpPr>
          <p:cNvPr id="5" name="Footer Placeholder 4">
            <a:extLst>
              <a:ext uri="{FF2B5EF4-FFF2-40B4-BE49-F238E27FC236}">
                <a16:creationId xmlns:a16="http://schemas.microsoft.com/office/drawing/2014/main" id="{0C10E70E-7D76-41E1-543E-10F4F8219E8E}"/>
              </a:ext>
            </a:extLst>
          </p:cNvPr>
          <p:cNvSpPr>
            <a:spLocks noGrp="1"/>
          </p:cNvSpPr>
          <p:nvPr>
            <p:ph type="ftr" sz="quarter" idx="3"/>
          </p:nvPr>
        </p:nvSpPr>
        <p:spPr>
          <a:xfrm>
            <a:off x="4043859" y="8542817"/>
            <a:ext cx="4120158" cy="490721"/>
          </a:xfrm>
          <a:prstGeom prst="rect">
            <a:avLst/>
          </a:prstGeom>
        </p:spPr>
        <p:txBody>
          <a:bodyPr vert="horz" lIns="91440" tIns="45720" rIns="91440" bIns="45720" rtlCol="0" anchor="ctr"/>
          <a:lstStyle>
            <a:lvl1pPr algn="ctr">
              <a:defRPr sz="1602">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B1708A76-B6B3-D816-41F0-279F9AE7D083}"/>
              </a:ext>
            </a:extLst>
          </p:cNvPr>
          <p:cNvSpPr>
            <a:spLocks noGrp="1"/>
          </p:cNvSpPr>
          <p:nvPr>
            <p:ph type="sldNum" sz="quarter" idx="4"/>
          </p:nvPr>
        </p:nvSpPr>
        <p:spPr>
          <a:xfrm>
            <a:off x="8621812" y="8542817"/>
            <a:ext cx="2746772" cy="490721"/>
          </a:xfrm>
          <a:prstGeom prst="rect">
            <a:avLst/>
          </a:prstGeom>
        </p:spPr>
        <p:txBody>
          <a:bodyPr vert="horz" lIns="91440" tIns="45720" rIns="91440" bIns="45720" rtlCol="0" anchor="ctr"/>
          <a:lstStyle>
            <a:lvl1pPr algn="r">
              <a:defRPr sz="1602">
                <a:solidFill>
                  <a:schemeClr val="tx1">
                    <a:tint val="82000"/>
                  </a:schemeClr>
                </a:solidFill>
              </a:defRPr>
            </a:lvl1pPr>
          </a:lstStyle>
          <a:p>
            <a:fld id="{86C47404-E044-43B2-8EEE-FDBE641A356F}" type="slidenum">
              <a:rPr lang="en-NZ" smtClean="0"/>
              <a:t>‹#›</a:t>
            </a:fld>
            <a:endParaRPr lang="en-NZ"/>
          </a:p>
        </p:txBody>
      </p:sp>
      <p:pic>
        <p:nvPicPr>
          <p:cNvPr id="7" name="Picture 6">
            <a:extLst>
              <a:ext uri="{FF2B5EF4-FFF2-40B4-BE49-F238E27FC236}">
                <a16:creationId xmlns:a16="http://schemas.microsoft.com/office/drawing/2014/main" id="{A7431213-FDD2-699A-F110-A3457D9E795E}"/>
              </a:ext>
            </a:extLst>
          </p:cNvPr>
          <p:cNvPicPr>
            <a:picLocks noChangeAspect="1"/>
          </p:cNvPicPr>
          <p:nvPr/>
        </p:nvPicPr>
        <p:blipFill>
          <a:blip r:embed="rId3">
            <a:extLst>
              <a:ext uri="{28A0092B-C50C-407E-A947-70E740481C1C}">
                <a14:useLocalDpi xmlns:a14="http://schemas.microsoft.com/office/drawing/2010/main" val="0"/>
              </a:ext>
            </a:extLst>
          </a:blip>
          <a:srcRect r="25104"/>
          <a:stretch>
            <a:fillRect/>
          </a:stretch>
        </p:blipFill>
        <p:spPr>
          <a:xfrm>
            <a:off x="-1" y="0"/>
            <a:ext cx="12207876" cy="9217025"/>
          </a:xfrm>
          <a:prstGeom prst="rect">
            <a:avLst/>
          </a:prstGeom>
        </p:spPr>
      </p:pic>
      <p:sp>
        <p:nvSpPr>
          <p:cNvPr id="8" name="Title 1">
            <a:extLst>
              <a:ext uri="{FF2B5EF4-FFF2-40B4-BE49-F238E27FC236}">
                <a16:creationId xmlns:a16="http://schemas.microsoft.com/office/drawing/2014/main" id="{A4F7BBBD-DD8A-A058-FC87-94EA31A3F10F}"/>
              </a:ext>
            </a:extLst>
          </p:cNvPr>
          <p:cNvSpPr txBox="1">
            <a:spLocks/>
          </p:cNvSpPr>
          <p:nvPr/>
        </p:nvSpPr>
        <p:spPr>
          <a:xfrm>
            <a:off x="915591" y="1508435"/>
            <a:ext cx="10376694" cy="2363875"/>
          </a:xfrm>
          <a:prstGeom prst="rect">
            <a:avLst/>
          </a:prstGeom>
        </p:spPr>
        <p:txBody>
          <a:bodyPr anchor="b">
            <a:noAutofit/>
          </a:bodyPr>
          <a:lstStyle>
            <a:lvl1pPr algn="l" defTabSz="914400" rtl="0" eaLnBrk="1" latinLnBrk="0" hangingPunct="1">
              <a:lnSpc>
                <a:spcPct val="90000"/>
              </a:lnSpc>
              <a:spcBef>
                <a:spcPct val="0"/>
              </a:spcBef>
              <a:buNone/>
              <a:defRPr sz="4800" kern="1200">
                <a:solidFill>
                  <a:schemeClr val="bg1"/>
                </a:solidFill>
                <a:latin typeface="+mj-lt"/>
                <a:ea typeface="+mj-ea"/>
                <a:cs typeface="+mj-cs"/>
              </a:defRPr>
            </a:lvl1pPr>
          </a:lstStyle>
          <a:p>
            <a:endParaRPr lang="en-US" sz="5340" dirty="0"/>
          </a:p>
          <a:p>
            <a:endParaRPr lang="en-US" sz="5340" dirty="0"/>
          </a:p>
          <a:p>
            <a:pPr>
              <a:lnSpc>
                <a:spcPct val="100000"/>
              </a:lnSpc>
            </a:pPr>
            <a:endParaRPr lang="en-US" sz="5340" dirty="0"/>
          </a:p>
          <a:p>
            <a:pPr>
              <a:lnSpc>
                <a:spcPct val="100000"/>
              </a:lnSpc>
            </a:pPr>
            <a:r>
              <a:rPr lang="en-US" sz="5340" dirty="0"/>
              <a:t>royalsociety.org.nz</a:t>
            </a:r>
          </a:p>
        </p:txBody>
      </p:sp>
      <p:cxnSp>
        <p:nvCxnSpPr>
          <p:cNvPr id="9" name="Straight Connector 8">
            <a:extLst>
              <a:ext uri="{FF2B5EF4-FFF2-40B4-BE49-F238E27FC236}">
                <a16:creationId xmlns:a16="http://schemas.microsoft.com/office/drawing/2014/main" id="{9064A12F-66AA-92DD-49C3-5E5A32BB5878}"/>
              </a:ext>
            </a:extLst>
          </p:cNvPr>
          <p:cNvCxnSpPr/>
          <p:nvPr/>
        </p:nvCxnSpPr>
        <p:spPr>
          <a:xfrm>
            <a:off x="1042276" y="3988248"/>
            <a:ext cx="2216996" cy="0"/>
          </a:xfrm>
          <a:prstGeom prst="line">
            <a:avLst/>
          </a:prstGeom>
          <a:ln>
            <a:solidFill>
              <a:srgbClr val="D52B1E"/>
            </a:solidFill>
          </a:ln>
        </p:spPr>
        <p:style>
          <a:lnRef idx="2">
            <a:schemeClr val="accent1"/>
          </a:lnRef>
          <a:fillRef idx="0">
            <a:schemeClr val="accent1"/>
          </a:fillRef>
          <a:effectRef idx="1">
            <a:schemeClr val="accent1"/>
          </a:effectRef>
          <a:fontRef idx="minor">
            <a:schemeClr val="tx1"/>
          </a:fontRef>
        </p:style>
      </p:cxnSp>
      <p:pic>
        <p:nvPicPr>
          <p:cNvPr id="12" name="Picture 11">
            <a:extLst>
              <a:ext uri="{FF2B5EF4-FFF2-40B4-BE49-F238E27FC236}">
                <a16:creationId xmlns:a16="http://schemas.microsoft.com/office/drawing/2014/main" id="{18C79D3F-496B-00C1-9C5F-BA350B8D12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3750" y="7741334"/>
            <a:ext cx="1805201" cy="1211730"/>
          </a:xfrm>
          <a:prstGeom prst="rect">
            <a:avLst/>
          </a:prstGeom>
        </p:spPr>
      </p:pic>
    </p:spTree>
    <p:extLst>
      <p:ext uri="{BB962C8B-B14F-4D97-AF65-F5344CB8AC3E}">
        <p14:creationId xmlns:p14="http://schemas.microsoft.com/office/powerpoint/2010/main" val="74149769"/>
      </p:ext>
    </p:extLst>
  </p:cSld>
  <p:clrMap bg1="lt1" tx1="dk1" bg2="lt2" tx2="dk2" accent1="accent1" accent2="accent2" accent3="accent3" accent4="accent4" accent5="accent5" accent6="accent6" hlink="hlink" folHlink="folHlink"/>
  <p:sldLayoutIdLst>
    <p:sldLayoutId id="2147483683" r:id="rId1"/>
  </p:sldLayoutIdLst>
  <p:txStyles>
    <p:titleStyle>
      <a:lvl1pPr algn="l" defTabSz="1220815" rtl="0" eaLnBrk="1" latinLnBrk="0" hangingPunct="1">
        <a:lnSpc>
          <a:spcPct val="90000"/>
        </a:lnSpc>
        <a:spcBef>
          <a:spcPct val="0"/>
        </a:spcBef>
        <a:buNone/>
        <a:defRPr sz="5874" kern="1200">
          <a:solidFill>
            <a:schemeClr val="tx1"/>
          </a:solidFill>
          <a:latin typeface="+mj-lt"/>
          <a:ea typeface="+mj-ea"/>
          <a:cs typeface="+mj-cs"/>
        </a:defRPr>
      </a:lvl1pPr>
    </p:titleStyle>
    <p:bodyStyle>
      <a:lvl1pPr marL="305204" indent="-305204" algn="l" defTabSz="1220815" rtl="0" eaLnBrk="1" latinLnBrk="0" hangingPunct="1">
        <a:lnSpc>
          <a:spcPct val="90000"/>
        </a:lnSpc>
        <a:spcBef>
          <a:spcPts val="1335"/>
        </a:spcBef>
        <a:buFont typeface="Arial" panose="020B0604020202020204" pitchFamily="34" charset="0"/>
        <a:buChar char="•"/>
        <a:defRPr sz="3738" kern="1200">
          <a:solidFill>
            <a:schemeClr val="tx1"/>
          </a:solidFill>
          <a:latin typeface="+mn-lt"/>
          <a:ea typeface="+mn-ea"/>
          <a:cs typeface="+mn-cs"/>
        </a:defRPr>
      </a:lvl1pPr>
      <a:lvl2pPr marL="915612" indent="-305204" algn="l" defTabSz="1220815" rtl="0" eaLnBrk="1" latinLnBrk="0" hangingPunct="1">
        <a:lnSpc>
          <a:spcPct val="90000"/>
        </a:lnSpc>
        <a:spcBef>
          <a:spcPts val="668"/>
        </a:spcBef>
        <a:buFont typeface="Arial" panose="020B0604020202020204" pitchFamily="34" charset="0"/>
        <a:buChar char="•"/>
        <a:defRPr sz="3204" kern="1200">
          <a:solidFill>
            <a:schemeClr val="tx1"/>
          </a:solidFill>
          <a:latin typeface="+mn-lt"/>
          <a:ea typeface="+mn-ea"/>
          <a:cs typeface="+mn-cs"/>
        </a:defRPr>
      </a:lvl2pPr>
      <a:lvl3pPr marL="1526019" indent="-305204" algn="l" defTabSz="1220815" rtl="0" eaLnBrk="1" latinLnBrk="0" hangingPunct="1">
        <a:lnSpc>
          <a:spcPct val="90000"/>
        </a:lnSpc>
        <a:spcBef>
          <a:spcPts val="668"/>
        </a:spcBef>
        <a:buFont typeface="Arial" panose="020B0604020202020204" pitchFamily="34" charset="0"/>
        <a:buChar char="•"/>
        <a:defRPr sz="2670" kern="1200">
          <a:solidFill>
            <a:schemeClr val="tx1"/>
          </a:solidFill>
          <a:latin typeface="+mn-lt"/>
          <a:ea typeface="+mn-ea"/>
          <a:cs typeface="+mn-cs"/>
        </a:defRPr>
      </a:lvl3pPr>
      <a:lvl4pPr marL="2136427"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4pPr>
      <a:lvl5pPr marL="2746835"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5pPr>
      <a:lvl6pPr marL="3357242"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6pPr>
      <a:lvl7pPr marL="3967650"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7pPr>
      <a:lvl8pPr marL="4578058"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8pPr>
      <a:lvl9pPr marL="5188466" indent="-305204" algn="l" defTabSz="1220815" rtl="0" eaLnBrk="1" latinLnBrk="0" hangingPunct="1">
        <a:lnSpc>
          <a:spcPct val="90000"/>
        </a:lnSpc>
        <a:spcBef>
          <a:spcPts val="668"/>
        </a:spcBef>
        <a:buFont typeface="Arial" panose="020B0604020202020204" pitchFamily="34" charset="0"/>
        <a:buChar char="•"/>
        <a:defRPr sz="2403" kern="1200">
          <a:solidFill>
            <a:schemeClr val="tx1"/>
          </a:solidFill>
          <a:latin typeface="+mn-lt"/>
          <a:ea typeface="+mn-ea"/>
          <a:cs typeface="+mn-cs"/>
        </a:defRPr>
      </a:lvl9pPr>
    </p:bodyStyle>
    <p:otherStyle>
      <a:defPPr>
        <a:defRPr lang="en-US"/>
      </a:defPPr>
      <a:lvl1pPr marL="0" algn="l" defTabSz="1220815" rtl="0" eaLnBrk="1" latinLnBrk="0" hangingPunct="1">
        <a:defRPr sz="2403" kern="1200">
          <a:solidFill>
            <a:schemeClr val="tx1"/>
          </a:solidFill>
          <a:latin typeface="+mn-lt"/>
          <a:ea typeface="+mn-ea"/>
          <a:cs typeface="+mn-cs"/>
        </a:defRPr>
      </a:lvl1pPr>
      <a:lvl2pPr marL="610408" algn="l" defTabSz="1220815" rtl="0" eaLnBrk="1" latinLnBrk="0" hangingPunct="1">
        <a:defRPr sz="2403" kern="1200">
          <a:solidFill>
            <a:schemeClr val="tx1"/>
          </a:solidFill>
          <a:latin typeface="+mn-lt"/>
          <a:ea typeface="+mn-ea"/>
          <a:cs typeface="+mn-cs"/>
        </a:defRPr>
      </a:lvl2pPr>
      <a:lvl3pPr marL="1220815" algn="l" defTabSz="1220815" rtl="0" eaLnBrk="1" latinLnBrk="0" hangingPunct="1">
        <a:defRPr sz="2403" kern="1200">
          <a:solidFill>
            <a:schemeClr val="tx1"/>
          </a:solidFill>
          <a:latin typeface="+mn-lt"/>
          <a:ea typeface="+mn-ea"/>
          <a:cs typeface="+mn-cs"/>
        </a:defRPr>
      </a:lvl3pPr>
      <a:lvl4pPr marL="1831223" algn="l" defTabSz="1220815" rtl="0" eaLnBrk="1" latinLnBrk="0" hangingPunct="1">
        <a:defRPr sz="2403" kern="1200">
          <a:solidFill>
            <a:schemeClr val="tx1"/>
          </a:solidFill>
          <a:latin typeface="+mn-lt"/>
          <a:ea typeface="+mn-ea"/>
          <a:cs typeface="+mn-cs"/>
        </a:defRPr>
      </a:lvl4pPr>
      <a:lvl5pPr marL="2441631" algn="l" defTabSz="1220815" rtl="0" eaLnBrk="1" latinLnBrk="0" hangingPunct="1">
        <a:defRPr sz="2403" kern="1200">
          <a:solidFill>
            <a:schemeClr val="tx1"/>
          </a:solidFill>
          <a:latin typeface="+mn-lt"/>
          <a:ea typeface="+mn-ea"/>
          <a:cs typeface="+mn-cs"/>
        </a:defRPr>
      </a:lvl5pPr>
      <a:lvl6pPr marL="3052039" algn="l" defTabSz="1220815" rtl="0" eaLnBrk="1" latinLnBrk="0" hangingPunct="1">
        <a:defRPr sz="2403" kern="1200">
          <a:solidFill>
            <a:schemeClr val="tx1"/>
          </a:solidFill>
          <a:latin typeface="+mn-lt"/>
          <a:ea typeface="+mn-ea"/>
          <a:cs typeface="+mn-cs"/>
        </a:defRPr>
      </a:lvl6pPr>
      <a:lvl7pPr marL="3662446" algn="l" defTabSz="1220815" rtl="0" eaLnBrk="1" latinLnBrk="0" hangingPunct="1">
        <a:defRPr sz="2403" kern="1200">
          <a:solidFill>
            <a:schemeClr val="tx1"/>
          </a:solidFill>
          <a:latin typeface="+mn-lt"/>
          <a:ea typeface="+mn-ea"/>
          <a:cs typeface="+mn-cs"/>
        </a:defRPr>
      </a:lvl7pPr>
      <a:lvl8pPr marL="4272854" algn="l" defTabSz="1220815" rtl="0" eaLnBrk="1" latinLnBrk="0" hangingPunct="1">
        <a:defRPr sz="2403" kern="1200">
          <a:solidFill>
            <a:schemeClr val="tx1"/>
          </a:solidFill>
          <a:latin typeface="+mn-lt"/>
          <a:ea typeface="+mn-ea"/>
          <a:cs typeface="+mn-cs"/>
        </a:defRPr>
      </a:lvl8pPr>
      <a:lvl9pPr marL="4883262" algn="l" defTabSz="1220815" rtl="0" eaLnBrk="1" latinLnBrk="0" hangingPunct="1">
        <a:defRPr sz="240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Tawhia@royalsociety.org.nz" TargetMode="Externa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mailto:tawhia@royalsociety.org.nz"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hyperlink" Target="mailto:tawhia@royalsociety.org.nz" TargetMode="External"/><Relationship Id="rId2" Type="http://schemas.openxmlformats.org/officeDocument/2006/relationships/hyperlink" Target="https://www.royalsociety.org.nz/what-we-do/funds-and-opportunities/tawhia-te-mana/faq/" TargetMode="Externa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mailto:tawhia@royalsociety.org.nz" TargetMode="External"/><Relationship Id="rId2" Type="http://schemas.openxmlformats.org/officeDocument/2006/relationships/hyperlink" Target="https://legislation.govt.nz/act/public/1987/0129/latest/DLM120458.html"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_Mentor"/><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bwMode="white">
          <a:xfrm>
            <a:off x="915591" y="1508435"/>
            <a:ext cx="10376694" cy="2363875"/>
          </a:xfrm>
        </p:spPr>
        <p:txBody>
          <a:bodyPr anchor="b">
            <a:normAutofit/>
          </a:bodyPr>
          <a:lstStyle/>
          <a:p>
            <a:r>
              <a:rPr lang="en-NZ" dirty="0">
                <a:effectLst/>
              </a:rPr>
              <a:t>Tāwhia te Mana Fellowships</a:t>
            </a:r>
            <a:br>
              <a:rPr lang="en-NZ" dirty="0">
                <a:effectLst/>
              </a:rPr>
            </a:br>
            <a:r>
              <a:rPr lang="en-NZ" sz="4000" dirty="0">
                <a:effectLst/>
              </a:rPr>
              <a:t>2026 Funding Round</a:t>
            </a:r>
          </a:p>
        </p:txBody>
      </p:sp>
      <p:sp>
        <p:nvSpPr>
          <p:cNvPr id="7" name="Subtitle 6"/>
          <p:cNvSpPr>
            <a:spLocks noGrp="1"/>
          </p:cNvSpPr>
          <p:nvPr>
            <p:ph type="subTitle" idx="1"/>
          </p:nvPr>
        </p:nvSpPr>
        <p:spPr bwMode="white">
          <a:xfrm>
            <a:off x="915591" y="4110666"/>
            <a:ext cx="9155906" cy="2138357"/>
          </a:xfrm>
        </p:spPr>
        <p:txBody>
          <a:bodyPr>
            <a:normAutofit/>
          </a:bodyPr>
          <a:lstStyle/>
          <a:p>
            <a:r>
              <a:rPr lang="en-NZ" b="0" dirty="0">
                <a:effectLst/>
              </a:rPr>
              <a:t>Royal Society Te Apārangi</a:t>
            </a:r>
          </a:p>
          <a:p>
            <a:endParaRPr lang="en-NZ" dirty="0"/>
          </a:p>
          <a:p>
            <a:r>
              <a:rPr lang="en-NZ" sz="2000" b="0" dirty="0">
                <a:effectLst/>
              </a:rPr>
              <a:t>This information session will be followed up by a Q&amp;A session later. If you have any specific questions, or miss more specific guidance on a particular topic from this presentation, please</a:t>
            </a:r>
            <a:r>
              <a:rPr lang="en-NZ" sz="2000" dirty="0"/>
              <a:t> first ask your research office for advice. If they are not able to help you, you can email your questions to </a:t>
            </a:r>
            <a:r>
              <a:rPr lang="en-NZ" sz="2000" dirty="0">
                <a:hlinkClick r:id="rId2"/>
              </a:rPr>
              <a:t>Tawhia@royalsociety.org.nz</a:t>
            </a:r>
            <a:r>
              <a:rPr lang="en-NZ" sz="2000" dirty="0"/>
              <a:t> and we can include it in the next Q&amp;A session and future roadshows.</a:t>
            </a:r>
          </a:p>
          <a:p>
            <a:endParaRPr lang="en-NZ" sz="2000" b="0" dirty="0">
              <a:effectLst/>
            </a:endParaRPr>
          </a:p>
        </p:txBody>
      </p:sp>
    </p:spTree>
    <p:extLst>
      <p:ext uri="{BB962C8B-B14F-4D97-AF65-F5344CB8AC3E}">
        <p14:creationId xmlns:p14="http://schemas.microsoft.com/office/powerpoint/2010/main" val="3551153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445323" y="13634"/>
            <a:ext cx="10529292" cy="1781532"/>
          </a:xfrm>
        </p:spPr>
        <p:txBody>
          <a:bodyPr>
            <a:normAutofit/>
          </a:bodyPr>
          <a:lstStyle/>
          <a:p>
            <a:r>
              <a:rPr lang="en-NZ" sz="4000" dirty="0"/>
              <a:t>Mana T</a:t>
            </a:r>
            <a:r>
              <a:rPr lang="mi-NZ" sz="4000" dirty="0"/>
              <a:t>ūāpapa Future Leader Fellowships</a:t>
            </a:r>
            <a:br>
              <a:rPr lang="mi-NZ" sz="4000" dirty="0"/>
            </a:br>
            <a:r>
              <a:rPr lang="mi-NZ" sz="4000" dirty="0"/>
              <a:t>Assessment Criteria</a:t>
            </a:r>
            <a:endParaRPr lang="en-NZ" sz="4000" dirty="0"/>
          </a:p>
        </p:txBody>
      </p:sp>
      <p:sp>
        <p:nvSpPr>
          <p:cNvPr id="4" name="TextBox 3">
            <a:extLst>
              <a:ext uri="{FF2B5EF4-FFF2-40B4-BE49-F238E27FC236}">
                <a16:creationId xmlns:a16="http://schemas.microsoft.com/office/drawing/2014/main" id="{B99B9991-0783-956C-2125-78E0C2A5AE6C}"/>
              </a:ext>
            </a:extLst>
          </p:cNvPr>
          <p:cNvSpPr txBox="1"/>
          <p:nvPr/>
        </p:nvSpPr>
        <p:spPr>
          <a:xfrm>
            <a:off x="445323" y="1706646"/>
            <a:ext cx="10870700" cy="7249100"/>
          </a:xfrm>
          <a:prstGeom prst="rect">
            <a:avLst/>
          </a:prstGeom>
          <a:noFill/>
        </p:spPr>
        <p:txBody>
          <a:bodyPr wrap="square">
            <a:spAutoFit/>
          </a:bodyPr>
          <a:lstStyle/>
          <a:p>
            <a:pPr>
              <a:lnSpc>
                <a:spcPct val="107000"/>
              </a:lnSpc>
              <a:spcAft>
                <a:spcPts val="800"/>
              </a:spcAft>
              <a:buSzPts val="1000"/>
              <a:tabLst>
                <a:tab pos="457200" algn="l"/>
              </a:tabLst>
            </a:pPr>
            <a:r>
              <a:rPr lang="en-NZ" sz="2400" dirty="0"/>
              <a:t>Applicants will be assessed on:</a:t>
            </a:r>
          </a:p>
          <a:p>
            <a:pPr marL="742950" lvl="1" indent="-285750">
              <a:buFont typeface="Arial" panose="020B0604020202020204" pitchFamily="34" charset="0"/>
              <a:buChar char="•"/>
            </a:pPr>
            <a:r>
              <a:rPr lang="en-NZ" sz="2000" dirty="0"/>
              <a:t>potential as a future research leader, which may include: </a:t>
            </a:r>
          </a:p>
          <a:p>
            <a:pPr marL="1257300" lvl="2" indent="-342900">
              <a:buFont typeface="Courier New" panose="02070309020205020404" pitchFamily="49" charset="0"/>
              <a:buChar char="o"/>
            </a:pPr>
            <a:r>
              <a:rPr lang="en-NZ" sz="2000" dirty="0"/>
              <a:t>vision for their field of work, </a:t>
            </a:r>
          </a:p>
          <a:p>
            <a:pPr marL="1257300" lvl="2" indent="-342900">
              <a:buFont typeface="Courier New" panose="02070309020205020404" pitchFamily="49" charset="0"/>
              <a:buChar char="o"/>
            </a:pPr>
            <a:r>
              <a:rPr lang="en-NZ" sz="2000" dirty="0"/>
              <a:t>understanding of how their research can benefit New Zealand (including potential benefits in areas of future value, growth or critical need for New Zealand), </a:t>
            </a:r>
          </a:p>
          <a:p>
            <a:pPr marL="1257300" lvl="2" indent="-342900">
              <a:buFont typeface="Courier New" panose="02070309020205020404" pitchFamily="49" charset="0"/>
              <a:buChar char="o"/>
            </a:pPr>
            <a:r>
              <a:rPr lang="en-NZ" sz="2000" dirty="0"/>
              <a:t>team leadership, </a:t>
            </a:r>
          </a:p>
          <a:p>
            <a:pPr marL="1257300" lvl="2" indent="-342900">
              <a:buFont typeface="Courier New" panose="02070309020205020404" pitchFamily="49" charset="0"/>
              <a:buChar char="o"/>
            </a:pPr>
            <a:r>
              <a:rPr lang="en-NZ" sz="2000" dirty="0"/>
              <a:t>knowledge transfer activity, </a:t>
            </a:r>
          </a:p>
          <a:p>
            <a:pPr marL="1257300" lvl="2" indent="-342900">
              <a:buFont typeface="Courier New" panose="02070309020205020404" pitchFamily="49" charset="0"/>
              <a:buChar char="o"/>
            </a:pPr>
            <a:r>
              <a:rPr lang="en-NZ" sz="2000" dirty="0"/>
              <a:t>entrepreneurial activity (where applicable) and, </a:t>
            </a:r>
          </a:p>
          <a:p>
            <a:pPr marL="1257300" lvl="2" indent="-342900">
              <a:buFont typeface="Courier New" panose="02070309020205020404" pitchFamily="49" charset="0"/>
              <a:buChar char="o"/>
            </a:pPr>
            <a:r>
              <a:rPr lang="en-NZ" sz="2000" dirty="0"/>
              <a:t>giving effect to the Vision Mātauranga policy in their research and community (where applicable).</a:t>
            </a:r>
          </a:p>
          <a:p>
            <a:pPr marL="742950" lvl="1" indent="-285750">
              <a:buFont typeface="Arial" panose="020B0604020202020204" pitchFamily="34" charset="0"/>
              <a:buChar char="•"/>
            </a:pPr>
            <a:r>
              <a:rPr lang="en-NZ" sz="2000" dirty="0"/>
              <a:t>applicant track record and potential to establish, re-enter or progress their career in research relative to opportunity</a:t>
            </a:r>
          </a:p>
          <a:p>
            <a:pPr marL="742950" lvl="1" indent="-285750">
              <a:buFont typeface="Arial" panose="020B0604020202020204" pitchFamily="34" charset="0"/>
              <a:buChar char="•"/>
            </a:pPr>
            <a:r>
              <a:rPr lang="en-NZ" sz="2000" dirty="0"/>
              <a:t>the clear articulation of a research plan with high likelihood to deliver research outcomes</a:t>
            </a:r>
          </a:p>
          <a:p>
            <a:pPr marL="742950" lvl="1" indent="-285750">
              <a:buFont typeface="Arial" panose="020B0604020202020204" pitchFamily="34" charset="0"/>
              <a:buChar char="•"/>
            </a:pPr>
            <a:r>
              <a:rPr lang="en-NZ" sz="2000" dirty="0"/>
              <a:t>alignment with Government priorities and rationale for how the research proposal may contribute to, support or build capability in those priority areas</a:t>
            </a:r>
          </a:p>
          <a:p>
            <a:pPr marL="742950" lvl="1" indent="-285750">
              <a:buFont typeface="Arial" panose="020B0604020202020204" pitchFamily="34" charset="0"/>
              <a:buChar char="•"/>
            </a:pPr>
            <a:r>
              <a:rPr lang="en-NZ" sz="2000" dirty="0"/>
              <a:t>suitability of the host’s capability to support the Fellow (including cultural support and pastoral care) throughout the Fellowship.</a:t>
            </a:r>
          </a:p>
          <a:p>
            <a:pPr lvl="0">
              <a:lnSpc>
                <a:spcPct val="107000"/>
              </a:lnSpc>
              <a:spcAft>
                <a:spcPts val="800"/>
              </a:spcAft>
              <a:buSzPct val="100000"/>
              <a:tabLst>
                <a:tab pos="457200" algn="l"/>
              </a:tabLst>
            </a:pPr>
            <a:endParaRPr lang="en-NZ" sz="2000" kern="0" dirty="0"/>
          </a:p>
          <a:p>
            <a:pPr>
              <a:lnSpc>
                <a:spcPct val="107000"/>
              </a:lnSpc>
              <a:spcAft>
                <a:spcPts val="800"/>
              </a:spcAft>
              <a:buSzPct val="100000"/>
              <a:tabLst>
                <a:tab pos="457200" algn="l"/>
              </a:tabLst>
            </a:pPr>
            <a:r>
              <a:rPr lang="en-US" sz="2000" b="0" i="0" u="none" strike="noStrike" baseline="0" dirty="0">
                <a:solidFill>
                  <a:srgbClr val="272525"/>
                </a:solidFill>
                <a:latin typeface="Calibri" panose="020F0502020204030204" pitchFamily="34" charset="0"/>
              </a:rPr>
              <a:t>Alignment with Vision </a:t>
            </a:r>
            <a:r>
              <a:rPr lang="en-US" sz="2000" b="0" i="0" u="none" strike="noStrike" baseline="0" dirty="0" err="1">
                <a:solidFill>
                  <a:srgbClr val="272525"/>
                </a:solidFill>
                <a:latin typeface="Calibri" panose="020F0502020204030204" pitchFamily="34" charset="0"/>
              </a:rPr>
              <a:t>Mātauranga</a:t>
            </a:r>
            <a:r>
              <a:rPr lang="en-US" sz="2000" b="0" i="0" u="none" strike="noStrike" baseline="0" dirty="0">
                <a:solidFill>
                  <a:srgbClr val="272525"/>
                </a:solidFill>
                <a:latin typeface="Calibri" panose="020F0502020204030204" pitchFamily="34" charset="0"/>
              </a:rPr>
              <a:t> must be considered by all. If an application has been marked as ‘Non Applicable’ to Vision </a:t>
            </a:r>
            <a:r>
              <a:rPr lang="en-US" sz="2000" b="0" i="0" u="none" strike="noStrike" baseline="0" dirty="0" err="1">
                <a:solidFill>
                  <a:srgbClr val="272525"/>
                </a:solidFill>
                <a:latin typeface="Calibri" panose="020F0502020204030204" pitchFamily="34" charset="0"/>
              </a:rPr>
              <a:t>Mātauranga</a:t>
            </a:r>
            <a:r>
              <a:rPr lang="en-US" sz="2000" b="0" i="0" u="none" strike="noStrike" baseline="0" dirty="0">
                <a:solidFill>
                  <a:srgbClr val="272525"/>
                </a:solidFill>
                <a:latin typeface="Calibri" panose="020F0502020204030204" pitchFamily="34" charset="0"/>
              </a:rPr>
              <a:t>, the applicant is required to provide a rationale for this decision. </a:t>
            </a:r>
            <a:r>
              <a:rPr lang="en-US" sz="2000" b="0" i="0" u="none" strike="noStrike" baseline="0" dirty="0" err="1">
                <a:solidFill>
                  <a:srgbClr val="272525"/>
                </a:solidFill>
                <a:latin typeface="Calibri" panose="020F0502020204030204" pitchFamily="34" charset="0"/>
              </a:rPr>
              <a:t>Panellists</a:t>
            </a:r>
            <a:r>
              <a:rPr lang="en-US" sz="2000" b="0" i="0" u="none" strike="noStrike" baseline="0" dirty="0">
                <a:solidFill>
                  <a:srgbClr val="272525"/>
                </a:solidFill>
                <a:latin typeface="Calibri" panose="020F0502020204030204" pitchFamily="34" charset="0"/>
              </a:rPr>
              <a:t> are asked to consider the quality of the Vision </a:t>
            </a:r>
            <a:r>
              <a:rPr lang="en-US" sz="2000" b="0" i="0" u="none" strike="noStrike" baseline="0" dirty="0" err="1">
                <a:solidFill>
                  <a:srgbClr val="272525"/>
                </a:solidFill>
                <a:latin typeface="Calibri" panose="020F0502020204030204" pitchFamily="34" charset="0"/>
              </a:rPr>
              <a:t>Mātauranga</a:t>
            </a:r>
            <a:r>
              <a:rPr lang="en-US" sz="2000" b="0" i="0" u="none" strike="noStrike" baseline="0" dirty="0">
                <a:solidFill>
                  <a:srgbClr val="272525"/>
                </a:solidFill>
                <a:latin typeface="Calibri" panose="020F0502020204030204" pitchFamily="34" charset="0"/>
              </a:rPr>
              <a:t> engagement (including reasoning for why engagement is not applicable) in their assessment. </a:t>
            </a:r>
            <a:endParaRPr lang="en-US" sz="2000" kern="0" dirty="0">
              <a:effectLst/>
            </a:endParaRPr>
          </a:p>
        </p:txBody>
      </p:sp>
    </p:spTree>
    <p:extLst>
      <p:ext uri="{BB962C8B-B14F-4D97-AF65-F5344CB8AC3E}">
        <p14:creationId xmlns:p14="http://schemas.microsoft.com/office/powerpoint/2010/main" val="2222365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521096" y="0"/>
            <a:ext cx="10529292" cy="1781532"/>
          </a:xfrm>
        </p:spPr>
        <p:txBody>
          <a:bodyPr>
            <a:normAutofit/>
          </a:bodyPr>
          <a:lstStyle/>
          <a:p>
            <a:r>
              <a:rPr lang="en-NZ" sz="4000" dirty="0"/>
              <a:t>Mana T</a:t>
            </a:r>
            <a:r>
              <a:rPr lang="mi-NZ" sz="4000" dirty="0"/>
              <a:t>ūāpapa assessment</a:t>
            </a:r>
            <a:endParaRPr lang="en-NZ" sz="4000" dirty="0"/>
          </a:p>
        </p:txBody>
      </p:sp>
      <p:graphicFrame>
        <p:nvGraphicFramePr>
          <p:cNvPr id="13" name="Table 12">
            <a:extLst>
              <a:ext uri="{FF2B5EF4-FFF2-40B4-BE49-F238E27FC236}">
                <a16:creationId xmlns:a16="http://schemas.microsoft.com/office/drawing/2014/main" id="{541FDAB1-CD40-F297-57B8-670A50FDB342}"/>
              </a:ext>
            </a:extLst>
          </p:cNvPr>
          <p:cNvGraphicFramePr>
            <a:graphicFrameLocks noGrp="1"/>
          </p:cNvGraphicFramePr>
          <p:nvPr>
            <p:extLst>
              <p:ext uri="{D42A27DB-BD31-4B8C-83A1-F6EECF244321}">
                <p14:modId xmlns:p14="http://schemas.microsoft.com/office/powerpoint/2010/main" val="1593075940"/>
              </p:ext>
            </p:extLst>
          </p:nvPr>
        </p:nvGraphicFramePr>
        <p:xfrm>
          <a:off x="521096" y="1365470"/>
          <a:ext cx="11437515" cy="7181629"/>
        </p:xfrm>
        <a:graphic>
          <a:graphicData uri="http://schemas.openxmlformats.org/drawingml/2006/table">
            <a:tbl>
              <a:tblPr firstRow="1" bandRow="1">
                <a:tableStyleId>{5940675A-B579-460E-94D1-54222C63F5DA}</a:tableStyleId>
              </a:tblPr>
              <a:tblGrid>
                <a:gridCol w="3397052">
                  <a:extLst>
                    <a:ext uri="{9D8B030D-6E8A-4147-A177-3AD203B41FA5}">
                      <a16:colId xmlns:a16="http://schemas.microsoft.com/office/drawing/2014/main" val="3668378264"/>
                    </a:ext>
                  </a:extLst>
                </a:gridCol>
                <a:gridCol w="3397052">
                  <a:extLst>
                    <a:ext uri="{9D8B030D-6E8A-4147-A177-3AD203B41FA5}">
                      <a16:colId xmlns:a16="http://schemas.microsoft.com/office/drawing/2014/main" val="2570455770"/>
                    </a:ext>
                  </a:extLst>
                </a:gridCol>
                <a:gridCol w="4643411">
                  <a:extLst>
                    <a:ext uri="{9D8B030D-6E8A-4147-A177-3AD203B41FA5}">
                      <a16:colId xmlns:a16="http://schemas.microsoft.com/office/drawing/2014/main" val="4145983575"/>
                    </a:ext>
                  </a:extLst>
                </a:gridCol>
              </a:tblGrid>
              <a:tr h="937649">
                <a:tc>
                  <a:txBody>
                    <a:bodyPr/>
                    <a:lstStyle/>
                    <a:p>
                      <a:pPr marL="0" marR="0" lvl="0" indent="0" algn="ctr" defTabSz="612099" rtl="0" eaLnBrk="1" fontAlgn="auto" latinLnBrk="0" hangingPunct="1">
                        <a:lnSpc>
                          <a:spcPct val="100000"/>
                        </a:lnSpc>
                        <a:spcBef>
                          <a:spcPts val="0"/>
                        </a:spcBef>
                        <a:spcAft>
                          <a:spcPts val="0"/>
                        </a:spcAft>
                        <a:buClrTx/>
                        <a:buSzTx/>
                        <a:buFontTx/>
                        <a:buNone/>
                        <a:tabLst/>
                        <a:defRPr/>
                      </a:pPr>
                      <a:r>
                        <a:rPr lang="en-NZ" b="1" dirty="0">
                          <a:solidFill>
                            <a:schemeClr val="tx1"/>
                          </a:solidFill>
                        </a:rPr>
                        <a:t>Applicant suitability </a:t>
                      </a:r>
                    </a:p>
                    <a:p>
                      <a:pPr algn="ctr"/>
                      <a:endParaRPr lang="en-NZ" b="1" dirty="0">
                        <a:solidFill>
                          <a:schemeClr val="tx1"/>
                        </a:solidFill>
                      </a:endParaRPr>
                    </a:p>
                  </a:txBody>
                  <a:tcPr/>
                </a:tc>
                <a:tc>
                  <a:txBody>
                    <a:bodyPr/>
                    <a:lstStyle/>
                    <a:p>
                      <a:pPr marL="0" marR="0" lvl="0" indent="0" algn="ctr" defTabSz="612099" rtl="0" eaLnBrk="1" fontAlgn="auto" latinLnBrk="0" hangingPunct="1">
                        <a:lnSpc>
                          <a:spcPct val="100000"/>
                        </a:lnSpc>
                        <a:spcBef>
                          <a:spcPts val="0"/>
                        </a:spcBef>
                        <a:spcAft>
                          <a:spcPts val="0"/>
                        </a:spcAft>
                        <a:buClrTx/>
                        <a:buSzTx/>
                        <a:buFontTx/>
                        <a:buNone/>
                        <a:tabLst/>
                        <a:defRPr/>
                      </a:pPr>
                      <a:r>
                        <a:rPr lang="en-NZ" sz="2400" b="1" kern="1200" dirty="0">
                          <a:solidFill>
                            <a:schemeClr val="tx1"/>
                          </a:solidFill>
                          <a:latin typeface="+mn-lt"/>
                          <a:ea typeface="+mn-ea"/>
                          <a:cs typeface="+mn-cs"/>
                        </a:rPr>
                        <a:t>Stratified ballot</a:t>
                      </a:r>
                    </a:p>
                    <a:p>
                      <a:pPr algn="ctr"/>
                      <a:endParaRPr lang="en-NZ" sz="2000" b="1" dirty="0">
                        <a:solidFill>
                          <a:schemeClr val="tx1"/>
                        </a:solidFill>
                      </a:endParaRPr>
                    </a:p>
                  </a:txBody>
                  <a:tcPr/>
                </a:tc>
                <a:tc>
                  <a:txBody>
                    <a:bodyPr/>
                    <a:lstStyle/>
                    <a:p>
                      <a:pPr marL="0" marR="0" lvl="0" indent="0" algn="ctr" defTabSz="612099" rtl="0" eaLnBrk="1" fontAlgn="auto" latinLnBrk="0" hangingPunct="1">
                        <a:lnSpc>
                          <a:spcPct val="100000"/>
                        </a:lnSpc>
                        <a:spcBef>
                          <a:spcPts val="0"/>
                        </a:spcBef>
                        <a:spcAft>
                          <a:spcPts val="0"/>
                        </a:spcAft>
                        <a:buClrTx/>
                        <a:buSzTx/>
                        <a:buFontTx/>
                        <a:buNone/>
                        <a:tabLst/>
                        <a:defRPr/>
                      </a:pPr>
                      <a:r>
                        <a:rPr lang="en-NZ" b="1" dirty="0">
                          <a:solidFill>
                            <a:schemeClr val="tx1"/>
                          </a:solidFill>
                        </a:rPr>
                        <a:t>Panel review</a:t>
                      </a:r>
                    </a:p>
                    <a:p>
                      <a:pPr algn="ctr"/>
                      <a:endParaRPr lang="en-NZ" b="1" dirty="0">
                        <a:solidFill>
                          <a:schemeClr val="tx1"/>
                        </a:solidFill>
                      </a:endParaRPr>
                    </a:p>
                  </a:txBody>
                  <a:tcPr/>
                </a:tc>
                <a:extLst>
                  <a:ext uri="{0D108BD9-81ED-4DB2-BD59-A6C34878D82A}">
                    <a16:rowId xmlns:a16="http://schemas.microsoft.com/office/drawing/2014/main" val="1564867222"/>
                  </a:ext>
                </a:extLst>
              </a:tr>
              <a:tr h="6243980">
                <a:tc>
                  <a:txBody>
                    <a:bodyPr/>
                    <a:lstStyle/>
                    <a:p>
                      <a:pPr marL="0" algn="l" defTabSz="612099" rtl="0" eaLnBrk="1" latinLnBrk="0" hangingPunct="1"/>
                      <a:r>
                        <a:rPr lang="en-NZ" sz="2400" kern="1200" dirty="0">
                          <a:solidFill>
                            <a:schemeClr val="tx1"/>
                          </a:solidFill>
                          <a:latin typeface="+mn-lt"/>
                          <a:ea typeface="+mn-ea"/>
                          <a:cs typeface="+mn-cs"/>
                        </a:rPr>
                        <a:t>Based on referee scores. See Mana </a:t>
                      </a:r>
                      <a:r>
                        <a:rPr lang="en-NZ" sz="2400" b="0" dirty="0"/>
                        <a:t>T</a:t>
                      </a:r>
                      <a:r>
                        <a:rPr lang="mi-NZ" sz="2400" b="0" dirty="0"/>
                        <a:t>ūāpapa Panellist Guidelines for more information</a:t>
                      </a:r>
                      <a:r>
                        <a:rPr lang="mi-NZ" sz="2800" b="0" dirty="0"/>
                        <a:t>.</a:t>
                      </a:r>
                    </a:p>
                    <a:p>
                      <a:pPr marL="0" algn="l" defTabSz="612099" rtl="0" eaLnBrk="1" latinLnBrk="0" hangingPunct="1"/>
                      <a:endParaRPr lang="mi-NZ" sz="2400" b="0" kern="1200" dirty="0">
                        <a:solidFill>
                          <a:schemeClr val="tx1"/>
                        </a:solidFill>
                        <a:latin typeface="+mn-lt"/>
                        <a:ea typeface="+mn-ea"/>
                        <a:cs typeface="+mn-cs"/>
                      </a:endParaRPr>
                    </a:p>
                    <a:p>
                      <a:pPr marL="0" algn="l" defTabSz="612099" rtl="0" eaLnBrk="1" latinLnBrk="0" hangingPunct="1"/>
                      <a:r>
                        <a:rPr lang="mi-NZ" sz="1800" b="0" kern="1200" dirty="0">
                          <a:solidFill>
                            <a:schemeClr val="tx1"/>
                          </a:solidFill>
                          <a:latin typeface="+mn-lt"/>
                          <a:ea typeface="+mn-ea"/>
                          <a:cs typeface="+mn-cs"/>
                        </a:rPr>
                        <a:t>For 2025, 79.4% of applicants were deemded suitable for a Fellowship and entered the ballot.</a:t>
                      </a:r>
                      <a:endParaRPr lang="en-NZ" sz="1800" kern="1200" dirty="0">
                        <a:solidFill>
                          <a:schemeClr val="tx1"/>
                        </a:solidFill>
                        <a:latin typeface="+mn-lt"/>
                        <a:ea typeface="+mn-ea"/>
                        <a:cs typeface="+mn-cs"/>
                      </a:endParaRPr>
                    </a:p>
                  </a:txBody>
                  <a:tcPr/>
                </a:tc>
                <a:tc>
                  <a:txBody>
                    <a:bodyPr/>
                    <a:lstStyle/>
                    <a:p>
                      <a:r>
                        <a:rPr lang="en-US" sz="2400" kern="1200" dirty="0">
                          <a:solidFill>
                            <a:schemeClr val="tx1"/>
                          </a:solidFill>
                          <a:latin typeface="+mn-lt"/>
                          <a:ea typeface="+mn-ea"/>
                          <a:cs typeface="+mn-cs"/>
                        </a:rPr>
                        <a:t>The stratified selection ballot will ensure that: </a:t>
                      </a:r>
                    </a:p>
                    <a:p>
                      <a:endParaRPr lang="en-US" sz="2400" kern="1200" dirty="0">
                        <a:solidFill>
                          <a:schemeClr val="tx1"/>
                        </a:solidFill>
                        <a:latin typeface="+mn-lt"/>
                        <a:ea typeface="+mn-ea"/>
                        <a:cs typeface="+mn-cs"/>
                      </a:endParaRPr>
                    </a:p>
                    <a:p>
                      <a:pPr marL="342900" indent="-342900">
                        <a:buFont typeface="Arial" panose="020B0604020202020204" pitchFamily="34" charset="0"/>
                        <a:buChar char="•"/>
                      </a:pPr>
                      <a:r>
                        <a:rPr lang="en-US" sz="2000" b="0" i="0" u="none" strike="noStrike" baseline="0" dirty="0">
                          <a:solidFill>
                            <a:srgbClr val="292829"/>
                          </a:solidFill>
                          <a:latin typeface="Calibri" panose="020F0502020204030204" pitchFamily="34" charset="0"/>
                        </a:rPr>
                        <a:t>around 20 per cent of Fellowships awarded to applicants who whakapapa Māori </a:t>
                      </a:r>
                    </a:p>
                    <a:p>
                      <a:pPr marL="342900" indent="-342900">
                        <a:buFont typeface="Arial" panose="020B0604020202020204" pitchFamily="34" charset="0"/>
                        <a:buChar char="•"/>
                      </a:pPr>
                      <a:r>
                        <a:rPr lang="en-US" sz="2000" b="0" i="0" u="none" strike="noStrike" baseline="0" dirty="0">
                          <a:solidFill>
                            <a:srgbClr val="292829"/>
                          </a:solidFill>
                          <a:latin typeface="Calibri" panose="020F0502020204030204" pitchFamily="34" charset="0"/>
                        </a:rPr>
                        <a:t>around 10 per cent of Fellowships awarded to applicants who identify as being of Pacific ethnicity </a:t>
                      </a:r>
                      <a:endParaRPr lang="en-US" sz="2000"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en-US" sz="2000" b="0" i="0" u="none" strike="noStrike" baseline="0" dirty="0">
                          <a:solidFill>
                            <a:srgbClr val="292829"/>
                          </a:solidFill>
                          <a:latin typeface="Calibri" panose="020F0502020204030204" pitchFamily="34" charset="0"/>
                        </a:rPr>
                        <a:t>around 50 per cent of Fellowships to applicants who identify as female. </a:t>
                      </a:r>
                    </a:p>
                    <a:p>
                      <a:endParaRPr lang="en-NZ" sz="2000" dirty="0"/>
                    </a:p>
                  </a:txBody>
                  <a:tcPr/>
                </a:tc>
                <a:tc>
                  <a:txBody>
                    <a:bodyPr/>
                    <a:lstStyle/>
                    <a:p>
                      <a:pPr marL="0" indent="0">
                        <a:buFont typeface="Arial" panose="020B0604020202020204" pitchFamily="34" charset="0"/>
                        <a:buNone/>
                      </a:pPr>
                      <a:r>
                        <a:rPr lang="en-NZ" dirty="0"/>
                        <a:t>Are there </a:t>
                      </a:r>
                      <a:r>
                        <a:rPr lang="en-NZ" b="1" dirty="0"/>
                        <a:t>serious</a:t>
                      </a:r>
                      <a:r>
                        <a:rPr lang="en-NZ" dirty="0"/>
                        <a:t> concerns about </a:t>
                      </a:r>
                    </a:p>
                    <a:p>
                      <a:pPr marL="342900" indent="-342900">
                        <a:buFont typeface="Arial" panose="020B0604020202020204" pitchFamily="34" charset="0"/>
                        <a:buChar char="•"/>
                      </a:pPr>
                      <a:r>
                        <a:rPr lang="en-NZ" sz="2000" b="0" i="0" u="none" strike="noStrike" kern="1200" baseline="0" dirty="0">
                          <a:solidFill>
                            <a:srgbClr val="272525"/>
                          </a:solidFill>
                          <a:latin typeface="Calibri" panose="020F0502020204030204" pitchFamily="34" charset="0"/>
                          <a:ea typeface="+mn-ea"/>
                          <a:cs typeface="+mn-cs"/>
                        </a:rPr>
                        <a:t>the applicant’s potential as a future research leader?</a:t>
                      </a:r>
                      <a:endParaRPr lang="en-US" sz="2000" b="0" i="0" u="none" strike="noStrike" kern="1200" baseline="0" dirty="0">
                        <a:solidFill>
                          <a:srgbClr val="272525"/>
                        </a:solidFill>
                        <a:latin typeface="Calibri" panose="020F0502020204030204" pitchFamily="34" charset="0"/>
                        <a:ea typeface="+mn-ea"/>
                        <a:cs typeface="+mn-cs"/>
                      </a:endParaRPr>
                    </a:p>
                    <a:p>
                      <a:pPr marL="285750" indent="-285750">
                        <a:buFont typeface="Arial" panose="020B0604020202020204" pitchFamily="34" charset="0"/>
                        <a:buChar char="•"/>
                      </a:pPr>
                      <a:r>
                        <a:rPr lang="en-US" sz="2000" b="0" i="0" u="none" strike="noStrike" baseline="0" dirty="0">
                          <a:solidFill>
                            <a:srgbClr val="272525"/>
                          </a:solidFill>
                          <a:latin typeface="Calibri" panose="020F0502020204030204" pitchFamily="34" charset="0"/>
                        </a:rPr>
                        <a:t>The applicant’s track record and potential to establish, re-enter or progress their career in research relative to opportunity? </a:t>
                      </a:r>
                    </a:p>
                    <a:p>
                      <a:pPr marL="285750" indent="-285750">
                        <a:buFont typeface="Arial" panose="020B0604020202020204" pitchFamily="34" charset="0"/>
                        <a:buChar char="•"/>
                      </a:pPr>
                      <a:r>
                        <a:rPr lang="en-US" sz="2000" b="0" i="0" u="none" strike="noStrike" baseline="0" dirty="0">
                          <a:solidFill>
                            <a:srgbClr val="272525"/>
                          </a:solidFill>
                          <a:latin typeface="Calibri" panose="020F0502020204030204" pitchFamily="34" charset="0"/>
                        </a:rPr>
                        <a:t>the articulation of a research plan with high likelihood to deliver research outcomes? </a:t>
                      </a:r>
                      <a:endParaRPr lang="en-US" sz="2000" b="0" i="0" u="none" strike="noStrike" baseline="0" dirty="0">
                        <a:solidFill>
                          <a:srgbClr val="000000"/>
                        </a:solidFill>
                        <a:latin typeface="Calibri" panose="020F0502020204030204" pitchFamily="34" charset="0"/>
                      </a:endParaRPr>
                    </a:p>
                    <a:p>
                      <a:pPr marL="285750" indent="-285750">
                        <a:buFont typeface="Arial" panose="020B0604020202020204" pitchFamily="34" charset="0"/>
                        <a:buChar char="•"/>
                      </a:pPr>
                      <a:r>
                        <a:rPr lang="en-NZ" sz="2000" kern="1200" dirty="0">
                          <a:solidFill>
                            <a:schemeClr val="tx1"/>
                          </a:solidFill>
                          <a:effectLst/>
                          <a:latin typeface="+mn-lt"/>
                          <a:ea typeface="+mn-ea"/>
                          <a:cs typeface="+mn-cs"/>
                        </a:rPr>
                        <a:t>whether the proposal aligns with government priorities and contribute to, support or build capability in those priority areas?</a:t>
                      </a:r>
                      <a:endParaRPr lang="en-US" sz="2000" b="0" i="0" u="none" strike="noStrike" baseline="0" dirty="0">
                        <a:solidFill>
                          <a:srgbClr val="272525"/>
                        </a:solidFill>
                        <a:latin typeface="Calibri" panose="020F0502020204030204" pitchFamily="34" charset="0"/>
                      </a:endParaRPr>
                    </a:p>
                    <a:p>
                      <a:pPr marL="285750" indent="-285750">
                        <a:buFont typeface="Arial" panose="020B0604020202020204" pitchFamily="34" charset="0"/>
                        <a:buChar char="•"/>
                      </a:pPr>
                      <a:r>
                        <a:rPr lang="en-US" sz="2000" b="0" i="0" u="none" strike="noStrike" kern="1200" baseline="0" dirty="0">
                          <a:solidFill>
                            <a:srgbClr val="272525"/>
                          </a:solidFill>
                          <a:latin typeface="Calibri" panose="020F0502020204030204" pitchFamily="34" charset="0"/>
                          <a:ea typeface="+mn-ea"/>
                          <a:cs typeface="+mn-cs"/>
                        </a:rPr>
                        <a:t>the host’s capability to support the Fellow (</a:t>
                      </a:r>
                      <a:r>
                        <a:rPr lang="en-NZ" sz="2000" b="0" i="0" u="none" strike="noStrike" kern="1200" baseline="0" dirty="0">
                          <a:solidFill>
                            <a:srgbClr val="272525"/>
                          </a:solidFill>
                          <a:latin typeface="Calibri" panose="020F0502020204030204" pitchFamily="34" charset="0"/>
                          <a:ea typeface="+mn-ea"/>
                          <a:cs typeface="+mn-cs"/>
                        </a:rPr>
                        <a:t>including cultural support and pastoral care) throughout the Fellowship?</a:t>
                      </a:r>
                    </a:p>
                    <a:p>
                      <a:pPr marL="0" indent="0">
                        <a:buFont typeface="Arial" panose="020B0604020202020204" pitchFamily="34" charset="0"/>
                        <a:buNone/>
                      </a:pPr>
                      <a:r>
                        <a:rPr lang="en-NZ" sz="1600" b="0" i="0" u="none" strike="noStrike" kern="1200" baseline="0" dirty="0">
                          <a:solidFill>
                            <a:srgbClr val="272525"/>
                          </a:solidFill>
                          <a:latin typeface="Calibri" panose="020F0502020204030204" pitchFamily="34" charset="0"/>
                          <a:ea typeface="+mn-ea"/>
                          <a:cs typeface="+mn-cs"/>
                        </a:rPr>
                        <a:t>For 2025, the panel had serious concerns about 3 proposals</a:t>
                      </a:r>
                    </a:p>
                  </a:txBody>
                  <a:tcPr/>
                </a:tc>
                <a:extLst>
                  <a:ext uri="{0D108BD9-81ED-4DB2-BD59-A6C34878D82A}">
                    <a16:rowId xmlns:a16="http://schemas.microsoft.com/office/drawing/2014/main" val="394656745"/>
                  </a:ext>
                </a:extLst>
              </a:tr>
            </a:tbl>
          </a:graphicData>
        </a:graphic>
      </p:graphicFrame>
    </p:spTree>
    <p:extLst>
      <p:ext uri="{BB962C8B-B14F-4D97-AF65-F5344CB8AC3E}">
        <p14:creationId xmlns:p14="http://schemas.microsoft.com/office/powerpoint/2010/main" val="3309575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342986" y="0"/>
            <a:ext cx="11025597" cy="1781532"/>
          </a:xfrm>
        </p:spPr>
        <p:txBody>
          <a:bodyPr>
            <a:normAutofit/>
          </a:bodyPr>
          <a:lstStyle/>
          <a:p>
            <a:r>
              <a:rPr lang="mi-NZ" sz="4800" dirty="0"/>
              <a:t>Mana Tūānuku Research Leader Fellowship</a:t>
            </a:r>
            <a:endParaRPr lang="en-NZ" sz="4800" dirty="0"/>
          </a:p>
        </p:txBody>
      </p:sp>
      <p:sp>
        <p:nvSpPr>
          <p:cNvPr id="8" name="TextBox 7">
            <a:extLst>
              <a:ext uri="{FF2B5EF4-FFF2-40B4-BE49-F238E27FC236}">
                <a16:creationId xmlns:a16="http://schemas.microsoft.com/office/drawing/2014/main" id="{9ADBDFDD-6CC7-2D5C-50CD-6881A19FB93F}"/>
              </a:ext>
            </a:extLst>
          </p:cNvPr>
          <p:cNvSpPr txBox="1"/>
          <p:nvPr/>
        </p:nvSpPr>
        <p:spPr>
          <a:xfrm>
            <a:off x="342986" y="1862159"/>
            <a:ext cx="11457128" cy="7181453"/>
          </a:xfrm>
          <a:prstGeom prst="rect">
            <a:avLst/>
          </a:prstGeom>
          <a:noFill/>
        </p:spPr>
        <p:txBody>
          <a:bodyPr wrap="square">
            <a:spAutoFit/>
          </a:bodyPr>
          <a:lstStyle/>
          <a:p>
            <a:pPr marL="417830" marR="190500" indent="-342900">
              <a:lnSpc>
                <a:spcPct val="115000"/>
              </a:lnSpc>
              <a:spcAft>
                <a:spcPts val="1000"/>
              </a:spcAft>
              <a:buFont typeface="Arial" panose="020B0604020202020204" pitchFamily="34" charset="0"/>
              <a:buChar char="•"/>
            </a:pPr>
            <a:r>
              <a:rPr lang="en-US" sz="2000" dirty="0"/>
              <a:t>Can be awarded between a 0.4 and 0.8 FTE* basis (requested at application), unless otherwise agreed by the Society. The remainder of Fellows’ time may be used for other research, teaching and non-research related development opportunities.</a:t>
            </a:r>
          </a:p>
          <a:p>
            <a:pPr marL="342900" indent="-342900">
              <a:spcAft>
                <a:spcPts val="1000"/>
              </a:spcAft>
              <a:buFont typeface="Arial" panose="020B0604020202020204" pitchFamily="34" charset="0"/>
              <a:buChar char="•"/>
            </a:pPr>
            <a:r>
              <a:rPr lang="en-US" sz="2000" dirty="0"/>
              <a:t>The Fellowship will award per annum (excl. GST):</a:t>
            </a:r>
          </a:p>
          <a:p>
            <a:pPr marL="954999" lvl="1" indent="-342900">
              <a:spcAft>
                <a:spcPts val="400"/>
              </a:spcAft>
              <a:buFont typeface="Arial" panose="020B0604020202020204" pitchFamily="34" charset="0"/>
              <a:buChar char="•"/>
            </a:pPr>
            <a:r>
              <a:rPr lang="en-US" sz="2000" dirty="0"/>
              <a:t>$115,000 contribution to the researcher’s salary</a:t>
            </a:r>
          </a:p>
          <a:p>
            <a:pPr marL="954999" lvl="1" indent="-342900">
              <a:spcAft>
                <a:spcPts val="400"/>
              </a:spcAft>
              <a:buFont typeface="Arial" panose="020B0604020202020204" pitchFamily="34" charset="0"/>
              <a:buChar char="•"/>
            </a:pPr>
            <a:r>
              <a:rPr lang="en-US" sz="2000" dirty="0"/>
              <a:t>$115,000 in </a:t>
            </a:r>
            <a:r>
              <a:rPr lang="en-US" sz="2000" dirty="0" err="1"/>
              <a:t>organisational</a:t>
            </a:r>
            <a:r>
              <a:rPr lang="en-US" sz="2000" dirty="0"/>
              <a:t> overheads</a:t>
            </a:r>
          </a:p>
          <a:p>
            <a:pPr marL="954999" lvl="1" indent="-342900">
              <a:spcAft>
                <a:spcPts val="400"/>
              </a:spcAft>
              <a:buFont typeface="Arial" panose="020B0604020202020204" pitchFamily="34" charset="0"/>
              <a:buChar char="•"/>
            </a:pPr>
            <a:r>
              <a:rPr lang="en-US" sz="2000" dirty="0"/>
              <a:t>$60,000 for research-related expenses.</a:t>
            </a:r>
            <a:endParaRPr lang="en-US" sz="2200" dirty="0"/>
          </a:p>
          <a:p>
            <a:pPr marL="417830" marR="190500" indent="-342900">
              <a:lnSpc>
                <a:spcPct val="115000"/>
              </a:lnSpc>
              <a:spcAft>
                <a:spcPts val="1000"/>
              </a:spcAft>
              <a:buFont typeface="Arial" panose="020B0604020202020204" pitchFamily="34" charset="0"/>
              <a:buChar char="•"/>
            </a:pPr>
            <a:r>
              <a:rPr lang="en-US" sz="2000" dirty="0"/>
              <a:t>Other grants aligned with the Fellowship objectives can be part of the 0.4-0.8 FTE. Released salary can be redistributed for other expenses, preferably personnel.</a:t>
            </a:r>
          </a:p>
          <a:p>
            <a:pPr marL="417830" marR="190500" indent="-342900">
              <a:lnSpc>
                <a:spcPct val="115000"/>
              </a:lnSpc>
              <a:spcAft>
                <a:spcPts val="1000"/>
              </a:spcAft>
              <a:buFont typeface="Arial" panose="020B0604020202020204" pitchFamily="34" charset="0"/>
              <a:buChar char="•"/>
            </a:pPr>
            <a:r>
              <a:rPr lang="en-US" sz="2000" dirty="0"/>
              <a:t>If requesting a lower FTE for reasons that do not </a:t>
            </a:r>
            <a:r>
              <a:rPr lang="en-NZ" sz="2000" dirty="0"/>
              <a:t>support the objectives of the </a:t>
            </a:r>
            <a:r>
              <a:rPr lang="en-NZ" sz="2000" dirty="0" err="1"/>
              <a:t>Tawhia</a:t>
            </a:r>
            <a:r>
              <a:rPr lang="en-NZ" sz="2000" dirty="0"/>
              <a:t> </a:t>
            </a:r>
            <a:r>
              <a:rPr lang="en-NZ" sz="2000" dirty="0" err="1"/>
              <a:t>te</a:t>
            </a:r>
            <a:r>
              <a:rPr lang="en-NZ" sz="2000" dirty="0"/>
              <a:t> Mana Fellowship (e.g. teaching or admin), the salary and overheads will be pro-rated but expenses will stay the same.</a:t>
            </a:r>
          </a:p>
          <a:p>
            <a:pPr marL="342900" indent="-342900">
              <a:spcAft>
                <a:spcPts val="1000"/>
              </a:spcAft>
              <a:buFont typeface="Arial" panose="020B0604020202020204" pitchFamily="34" charset="0"/>
              <a:buChar char="•"/>
            </a:pPr>
            <a:r>
              <a:rPr lang="en-US" sz="2000" dirty="0"/>
              <a:t>The Fellowship may be undertaken on a part-time basis to enable the Fellow to fulfil family and/or care responsibilities, including personal care, subject to agreement by the host and the Society.</a:t>
            </a:r>
          </a:p>
          <a:p>
            <a:pPr marL="342900" indent="-342900">
              <a:spcBef>
                <a:spcPts val="1200"/>
              </a:spcBef>
              <a:spcAft>
                <a:spcPts val="1000"/>
              </a:spcAft>
              <a:buFont typeface="Arial" panose="020B0604020202020204" pitchFamily="34" charset="0"/>
              <a:buChar char="•"/>
            </a:pPr>
            <a:r>
              <a:rPr lang="en-US" sz="2000" dirty="0"/>
              <a:t>The selection process will aim to ensure that:</a:t>
            </a:r>
          </a:p>
          <a:p>
            <a:pPr marL="954999" lvl="1" indent="-342900">
              <a:spcAft>
                <a:spcPts val="400"/>
              </a:spcAft>
              <a:buFont typeface="Arial" panose="020B0604020202020204" pitchFamily="34" charset="0"/>
              <a:buChar char="•"/>
            </a:pPr>
            <a:r>
              <a:rPr lang="en-US" sz="2000" dirty="0"/>
              <a:t>around 20 per cent of awardees whakapapa Māori</a:t>
            </a:r>
          </a:p>
          <a:p>
            <a:pPr marL="954999" lvl="1" indent="-342900">
              <a:spcAft>
                <a:spcPts val="400"/>
              </a:spcAft>
              <a:buFont typeface="Arial" panose="020B0604020202020204" pitchFamily="34" charset="0"/>
              <a:buChar char="•"/>
            </a:pPr>
            <a:r>
              <a:rPr lang="en-US" sz="2000" dirty="0"/>
              <a:t>around 10 per cent of awardees identify as being of Pacific ethnicity</a:t>
            </a:r>
          </a:p>
          <a:p>
            <a:pPr marL="954999" lvl="1" indent="-342900">
              <a:spcAft>
                <a:spcPts val="400"/>
              </a:spcAft>
              <a:buFont typeface="Arial" panose="020B0604020202020204" pitchFamily="34" charset="0"/>
              <a:buChar char="•"/>
            </a:pPr>
            <a:r>
              <a:rPr lang="en-US" sz="2000" dirty="0"/>
              <a:t>around 50 per cent of awardees identify as female.</a:t>
            </a:r>
            <a:endParaRPr lang="en-NZ" sz="2000" dirty="0"/>
          </a:p>
        </p:txBody>
      </p:sp>
    </p:spTree>
    <p:extLst>
      <p:ext uri="{BB962C8B-B14F-4D97-AF65-F5344CB8AC3E}">
        <p14:creationId xmlns:p14="http://schemas.microsoft.com/office/powerpoint/2010/main" val="628535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521096" y="0"/>
            <a:ext cx="10529292" cy="1781532"/>
          </a:xfrm>
        </p:spPr>
        <p:txBody>
          <a:bodyPr>
            <a:normAutofit/>
          </a:bodyPr>
          <a:lstStyle/>
          <a:p>
            <a:r>
              <a:rPr lang="en-NZ" sz="4000" dirty="0"/>
              <a:t>Mana T</a:t>
            </a:r>
            <a:r>
              <a:rPr lang="mi-NZ" sz="4000" dirty="0"/>
              <a:t>ūānuku Research Leader Fellowship</a:t>
            </a:r>
            <a:br>
              <a:rPr lang="mi-NZ" sz="4000" dirty="0"/>
            </a:br>
            <a:r>
              <a:rPr lang="mi-NZ" sz="4000" dirty="0"/>
              <a:t>Assessment Criteria</a:t>
            </a:r>
            <a:endParaRPr lang="en-NZ" sz="4000" dirty="0"/>
          </a:p>
        </p:txBody>
      </p:sp>
      <p:sp>
        <p:nvSpPr>
          <p:cNvPr id="4" name="TextBox 3">
            <a:extLst>
              <a:ext uri="{FF2B5EF4-FFF2-40B4-BE49-F238E27FC236}">
                <a16:creationId xmlns:a16="http://schemas.microsoft.com/office/drawing/2014/main" id="{B99B9991-0783-956C-2125-78E0C2A5AE6C}"/>
              </a:ext>
            </a:extLst>
          </p:cNvPr>
          <p:cNvSpPr txBox="1"/>
          <p:nvPr/>
        </p:nvSpPr>
        <p:spPr>
          <a:xfrm>
            <a:off x="521096" y="1491413"/>
            <a:ext cx="10870700" cy="7767319"/>
          </a:xfrm>
          <a:prstGeom prst="rect">
            <a:avLst/>
          </a:prstGeom>
          <a:noFill/>
        </p:spPr>
        <p:txBody>
          <a:bodyPr wrap="square">
            <a:spAutoFit/>
          </a:bodyPr>
          <a:lstStyle/>
          <a:p>
            <a:r>
              <a:rPr lang="en-NZ" sz="2000" dirty="0"/>
              <a:t>Applicants will be assessed on:</a:t>
            </a:r>
          </a:p>
          <a:p>
            <a:endParaRPr lang="en-NZ" sz="2000" dirty="0"/>
          </a:p>
          <a:p>
            <a:pPr marL="742950" lvl="1" indent="-285750">
              <a:buFont typeface="Arial" panose="020B0604020202020204" pitchFamily="34" charset="0"/>
              <a:buChar char="•"/>
            </a:pPr>
            <a:r>
              <a:rPr lang="en-NZ" sz="2000" dirty="0"/>
              <a:t>calibre of the applicant as a research leader, which may include: </a:t>
            </a:r>
          </a:p>
          <a:p>
            <a:pPr marL="1200150" lvl="2" indent="-285750">
              <a:buFont typeface="Courier New" panose="02070309020205020404" pitchFamily="49" charset="0"/>
              <a:buChar char="o"/>
            </a:pPr>
            <a:r>
              <a:rPr lang="en-NZ" sz="2000" dirty="0"/>
              <a:t>vision for their field of work,</a:t>
            </a:r>
          </a:p>
          <a:p>
            <a:pPr marL="1200150" lvl="2" indent="-285750">
              <a:buFont typeface="Courier New" panose="02070309020205020404" pitchFamily="49" charset="0"/>
              <a:buChar char="o"/>
            </a:pPr>
            <a:r>
              <a:rPr lang="en-NZ" sz="2000" dirty="0"/>
              <a:t>evidence of how their research can benefit New Zealand (including potential benefits in areas of future value, growth or critical need for New Zealand),</a:t>
            </a:r>
          </a:p>
          <a:p>
            <a:pPr marL="1200150" lvl="2" indent="-285750">
              <a:buFont typeface="Courier New" panose="02070309020205020404" pitchFamily="49" charset="0"/>
              <a:buChar char="o"/>
            </a:pPr>
            <a:r>
              <a:rPr lang="en-NZ" sz="2000" dirty="0"/>
              <a:t>team leadership,</a:t>
            </a:r>
          </a:p>
          <a:p>
            <a:pPr marL="1200150" lvl="2" indent="-285750">
              <a:buFont typeface="Courier New" panose="02070309020205020404" pitchFamily="49" charset="0"/>
              <a:buChar char="o"/>
            </a:pPr>
            <a:r>
              <a:rPr lang="en-NZ" sz="2000" dirty="0"/>
              <a:t>knowledge transfer activity,</a:t>
            </a:r>
          </a:p>
          <a:p>
            <a:pPr marL="1200150" lvl="2" indent="-285750">
              <a:buFont typeface="Courier New" panose="02070309020205020404" pitchFamily="49" charset="0"/>
              <a:buChar char="o"/>
            </a:pPr>
            <a:r>
              <a:rPr lang="en-NZ" sz="2000" dirty="0"/>
              <a:t>entrepreneurial activity (where applicable) and,</a:t>
            </a:r>
          </a:p>
          <a:p>
            <a:pPr marL="1200150" lvl="2" indent="-285750">
              <a:buFont typeface="Courier New" panose="02070309020205020404" pitchFamily="49" charset="0"/>
              <a:buChar char="o"/>
            </a:pPr>
            <a:r>
              <a:rPr lang="en-NZ" sz="2000" dirty="0"/>
              <a:t>giving effect to the Vision Mātauranga policy in their research and community (where applicable).</a:t>
            </a:r>
          </a:p>
          <a:p>
            <a:pPr marL="742950" lvl="1" indent="-285750">
              <a:buFont typeface="Arial" panose="020B0604020202020204" pitchFamily="34" charset="0"/>
              <a:buChar char="•"/>
            </a:pPr>
            <a:r>
              <a:rPr lang="en-NZ" sz="2000" dirty="0"/>
              <a:t>applicant track record and potential to establish, re-enter or progress their career in research relative to opportunity</a:t>
            </a:r>
          </a:p>
          <a:p>
            <a:pPr marL="742950" lvl="1" indent="-285750">
              <a:buFont typeface="Arial" panose="020B0604020202020204" pitchFamily="34" charset="0"/>
              <a:buChar char="•"/>
            </a:pPr>
            <a:r>
              <a:rPr lang="en-NZ" sz="2000" dirty="0"/>
              <a:t>the clear articulation of a research plan with high likelihood to deliver research outcomes</a:t>
            </a:r>
          </a:p>
          <a:p>
            <a:pPr marL="742950" lvl="1" indent="-285750">
              <a:buFont typeface="Arial" panose="020B0604020202020204" pitchFamily="34" charset="0"/>
              <a:buChar char="•"/>
            </a:pPr>
            <a:r>
              <a:rPr lang="en-NZ" sz="2000" dirty="0"/>
              <a:t>alignment with Government priorities and rationale for how the research proposal may contribute to, support or build capability in those priority areas</a:t>
            </a:r>
          </a:p>
          <a:p>
            <a:pPr marL="742950" lvl="1" indent="-285750">
              <a:buFont typeface="Arial" panose="020B0604020202020204" pitchFamily="34" charset="0"/>
              <a:buChar char="•"/>
            </a:pPr>
            <a:r>
              <a:rPr lang="en-NZ" sz="2000" dirty="0"/>
              <a:t>suitability of the host’s capability to support the Fellow (including cultural support and pastoral care) throughout the Fellowship.</a:t>
            </a:r>
          </a:p>
          <a:p>
            <a:pPr lvl="0">
              <a:lnSpc>
                <a:spcPct val="107000"/>
              </a:lnSpc>
              <a:spcAft>
                <a:spcPts val="800"/>
              </a:spcAft>
              <a:buSzPct val="100000"/>
              <a:tabLst>
                <a:tab pos="457200" algn="l"/>
              </a:tabLst>
            </a:pPr>
            <a:endParaRPr lang="en-US" sz="2000" b="0" i="0" u="none" strike="noStrike" baseline="0" dirty="0">
              <a:solidFill>
                <a:srgbClr val="272525"/>
              </a:solidFill>
              <a:latin typeface="Calibri" panose="020F0502020204030204" pitchFamily="34" charset="0"/>
            </a:endParaRPr>
          </a:p>
          <a:p>
            <a:pPr lvl="0">
              <a:lnSpc>
                <a:spcPct val="107000"/>
              </a:lnSpc>
              <a:spcAft>
                <a:spcPts val="800"/>
              </a:spcAft>
              <a:buSzPct val="100000"/>
              <a:tabLst>
                <a:tab pos="457200" algn="l"/>
              </a:tabLst>
            </a:pPr>
            <a:r>
              <a:rPr lang="en-US" sz="2000" b="0" i="0" u="none" strike="noStrike" baseline="0" dirty="0">
                <a:solidFill>
                  <a:srgbClr val="272525"/>
                </a:solidFill>
                <a:latin typeface="Calibri" panose="020F0502020204030204" pitchFamily="34" charset="0"/>
              </a:rPr>
              <a:t>Alignment with Vision Mātauranga must be considered by all. If an application has been marked as ‘Non Applicable’ to Vision </a:t>
            </a:r>
            <a:r>
              <a:rPr lang="en-US" sz="2000" b="0" i="0" u="none" strike="noStrike" baseline="0" dirty="0" err="1">
                <a:solidFill>
                  <a:srgbClr val="272525"/>
                </a:solidFill>
                <a:latin typeface="Calibri" panose="020F0502020204030204" pitchFamily="34" charset="0"/>
              </a:rPr>
              <a:t>Mātauranga</a:t>
            </a:r>
            <a:r>
              <a:rPr lang="en-US" sz="2000" b="0" i="0" u="none" strike="noStrike" baseline="0" dirty="0">
                <a:solidFill>
                  <a:srgbClr val="272525"/>
                </a:solidFill>
                <a:latin typeface="Calibri" panose="020F0502020204030204" pitchFamily="34" charset="0"/>
              </a:rPr>
              <a:t>, the applicant is required to provide a rationale for this decision. </a:t>
            </a:r>
            <a:r>
              <a:rPr lang="en-US" sz="2000" b="0" i="0" u="none" strike="noStrike" baseline="0" dirty="0" err="1">
                <a:solidFill>
                  <a:srgbClr val="272525"/>
                </a:solidFill>
                <a:latin typeface="Calibri" panose="020F0502020204030204" pitchFamily="34" charset="0"/>
              </a:rPr>
              <a:t>Panellists</a:t>
            </a:r>
            <a:r>
              <a:rPr lang="en-US" sz="2000" b="0" i="0" u="none" strike="noStrike" baseline="0" dirty="0">
                <a:solidFill>
                  <a:srgbClr val="272525"/>
                </a:solidFill>
                <a:latin typeface="Calibri" panose="020F0502020204030204" pitchFamily="34" charset="0"/>
              </a:rPr>
              <a:t> are asked to consider the quality of the Vision </a:t>
            </a:r>
            <a:r>
              <a:rPr lang="en-US" sz="2000" b="0" i="0" u="none" strike="noStrike" baseline="0" dirty="0" err="1">
                <a:solidFill>
                  <a:srgbClr val="272525"/>
                </a:solidFill>
                <a:latin typeface="Calibri" panose="020F0502020204030204" pitchFamily="34" charset="0"/>
              </a:rPr>
              <a:t>Mātauranga</a:t>
            </a:r>
            <a:r>
              <a:rPr lang="en-US" sz="2000" b="0" i="0" u="none" strike="noStrike" baseline="0" dirty="0">
                <a:solidFill>
                  <a:srgbClr val="272525"/>
                </a:solidFill>
                <a:latin typeface="Calibri" panose="020F0502020204030204" pitchFamily="34" charset="0"/>
              </a:rPr>
              <a:t> engagement (including reasoning for why engagement is not applicable) in their assessment</a:t>
            </a:r>
            <a:r>
              <a:rPr lang="en-US" sz="1800" b="0" i="0" u="none" strike="noStrike" baseline="0" dirty="0">
                <a:solidFill>
                  <a:srgbClr val="272525"/>
                </a:solidFill>
                <a:latin typeface="Calibri" panose="020F0502020204030204" pitchFamily="34" charset="0"/>
              </a:rPr>
              <a:t>. </a:t>
            </a:r>
            <a:endParaRPr lang="en-US" kern="0" dirty="0">
              <a:effectLst/>
            </a:endParaRPr>
          </a:p>
          <a:p>
            <a:pPr lvl="0">
              <a:lnSpc>
                <a:spcPct val="107000"/>
              </a:lnSpc>
              <a:spcAft>
                <a:spcPts val="800"/>
              </a:spcAft>
              <a:buSzPts val="1000"/>
              <a:tabLst>
                <a:tab pos="457200" algn="l"/>
              </a:tabLst>
            </a:pPr>
            <a:endParaRPr lang="en-NZ" b="1" kern="0" dirty="0">
              <a:effectLst/>
            </a:endParaRPr>
          </a:p>
        </p:txBody>
      </p:sp>
    </p:spTree>
    <p:extLst>
      <p:ext uri="{BB962C8B-B14F-4D97-AF65-F5344CB8AC3E}">
        <p14:creationId xmlns:p14="http://schemas.microsoft.com/office/powerpoint/2010/main" val="2286527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521096" y="71622"/>
            <a:ext cx="10529292" cy="1781532"/>
          </a:xfrm>
        </p:spPr>
        <p:txBody>
          <a:bodyPr>
            <a:normAutofit/>
          </a:bodyPr>
          <a:lstStyle/>
          <a:p>
            <a:r>
              <a:rPr lang="en-NZ" sz="4000" dirty="0"/>
              <a:t>Mana T</a:t>
            </a:r>
            <a:r>
              <a:rPr lang="mi-NZ" sz="4000" dirty="0"/>
              <a:t>ūānuku assessment</a:t>
            </a:r>
            <a:endParaRPr lang="en-NZ" sz="4000" dirty="0"/>
          </a:p>
        </p:txBody>
      </p:sp>
      <p:graphicFrame>
        <p:nvGraphicFramePr>
          <p:cNvPr id="13" name="Table 12">
            <a:extLst>
              <a:ext uri="{FF2B5EF4-FFF2-40B4-BE49-F238E27FC236}">
                <a16:creationId xmlns:a16="http://schemas.microsoft.com/office/drawing/2014/main" id="{541FDAB1-CD40-F297-57B8-670A50FDB342}"/>
              </a:ext>
            </a:extLst>
          </p:cNvPr>
          <p:cNvGraphicFramePr>
            <a:graphicFrameLocks noGrp="1"/>
          </p:cNvGraphicFramePr>
          <p:nvPr>
            <p:extLst>
              <p:ext uri="{D42A27DB-BD31-4B8C-83A1-F6EECF244321}">
                <p14:modId xmlns:p14="http://schemas.microsoft.com/office/powerpoint/2010/main" val="3370205301"/>
              </p:ext>
            </p:extLst>
          </p:nvPr>
        </p:nvGraphicFramePr>
        <p:xfrm>
          <a:off x="521096" y="1501958"/>
          <a:ext cx="11437515" cy="6676898"/>
        </p:xfrm>
        <a:graphic>
          <a:graphicData uri="http://schemas.openxmlformats.org/drawingml/2006/table">
            <a:tbl>
              <a:tblPr firstRow="1" bandRow="1">
                <a:tableStyleId>{5940675A-B579-460E-94D1-54222C63F5DA}</a:tableStyleId>
              </a:tblPr>
              <a:tblGrid>
                <a:gridCol w="3812505">
                  <a:extLst>
                    <a:ext uri="{9D8B030D-6E8A-4147-A177-3AD203B41FA5}">
                      <a16:colId xmlns:a16="http://schemas.microsoft.com/office/drawing/2014/main" val="3668378264"/>
                    </a:ext>
                  </a:extLst>
                </a:gridCol>
                <a:gridCol w="3812505">
                  <a:extLst>
                    <a:ext uri="{9D8B030D-6E8A-4147-A177-3AD203B41FA5}">
                      <a16:colId xmlns:a16="http://schemas.microsoft.com/office/drawing/2014/main" val="2570455770"/>
                    </a:ext>
                  </a:extLst>
                </a:gridCol>
                <a:gridCol w="3812505">
                  <a:extLst>
                    <a:ext uri="{9D8B030D-6E8A-4147-A177-3AD203B41FA5}">
                      <a16:colId xmlns:a16="http://schemas.microsoft.com/office/drawing/2014/main" val="4145983575"/>
                    </a:ext>
                  </a:extLst>
                </a:gridCol>
              </a:tblGrid>
              <a:tr h="846837">
                <a:tc>
                  <a:txBody>
                    <a:bodyPr/>
                    <a:lstStyle/>
                    <a:p>
                      <a:pPr marL="0" marR="0" lvl="0" indent="0" algn="ctr" defTabSz="612099" rtl="0" eaLnBrk="1" fontAlgn="auto" latinLnBrk="0" hangingPunct="1">
                        <a:lnSpc>
                          <a:spcPct val="100000"/>
                        </a:lnSpc>
                        <a:spcBef>
                          <a:spcPts val="0"/>
                        </a:spcBef>
                        <a:spcAft>
                          <a:spcPts val="0"/>
                        </a:spcAft>
                        <a:buClrTx/>
                        <a:buSzTx/>
                        <a:buFontTx/>
                        <a:buNone/>
                        <a:tabLst/>
                        <a:defRPr/>
                      </a:pPr>
                      <a:r>
                        <a:rPr lang="en-NZ" b="1" dirty="0">
                          <a:solidFill>
                            <a:schemeClr val="tx1"/>
                          </a:solidFill>
                        </a:rPr>
                        <a:t>Longlisting by discipline-based panels </a:t>
                      </a:r>
                    </a:p>
                    <a:p>
                      <a:pPr marL="0" marR="0" lvl="0" indent="0" algn="ctr" defTabSz="612099" rtl="0" eaLnBrk="1" fontAlgn="auto" latinLnBrk="0" hangingPunct="1">
                        <a:lnSpc>
                          <a:spcPct val="100000"/>
                        </a:lnSpc>
                        <a:spcBef>
                          <a:spcPts val="0"/>
                        </a:spcBef>
                        <a:spcAft>
                          <a:spcPts val="0"/>
                        </a:spcAft>
                        <a:buClrTx/>
                        <a:buSzTx/>
                        <a:buFontTx/>
                        <a:buNone/>
                        <a:tabLst/>
                        <a:defRPr/>
                      </a:pPr>
                      <a:r>
                        <a:rPr lang="en-NZ" sz="2403" b="0" i="1" kern="1200" dirty="0">
                          <a:solidFill>
                            <a:schemeClr val="tx1"/>
                          </a:solidFill>
                          <a:latin typeface="+mn-lt"/>
                          <a:ea typeface="+mn-ea"/>
                          <a:cs typeface="+mn-cs"/>
                        </a:rPr>
                        <a:t>(about </a:t>
                      </a:r>
                      <a:r>
                        <a:rPr lang="en-NZ" b="0" i="1" dirty="0">
                          <a:solidFill>
                            <a:schemeClr val="tx1"/>
                          </a:solidFill>
                        </a:rPr>
                        <a:t>40 proposal)</a:t>
                      </a:r>
                    </a:p>
                    <a:p>
                      <a:pPr algn="ctr"/>
                      <a:endParaRPr lang="en-NZ" b="1" dirty="0">
                        <a:solidFill>
                          <a:schemeClr val="tx1"/>
                        </a:solidFill>
                      </a:endParaRPr>
                    </a:p>
                  </a:txBody>
                  <a:tcPr/>
                </a:tc>
                <a:tc>
                  <a:txBody>
                    <a:bodyPr/>
                    <a:lstStyle/>
                    <a:p>
                      <a:pPr marL="0" marR="0" lvl="0" indent="0" algn="ctr" defTabSz="612099" rtl="0" eaLnBrk="1" fontAlgn="auto" latinLnBrk="0" hangingPunct="1">
                        <a:lnSpc>
                          <a:spcPct val="100000"/>
                        </a:lnSpc>
                        <a:spcBef>
                          <a:spcPts val="0"/>
                        </a:spcBef>
                        <a:spcAft>
                          <a:spcPts val="0"/>
                        </a:spcAft>
                        <a:buClrTx/>
                        <a:buSzTx/>
                        <a:buFontTx/>
                        <a:buNone/>
                        <a:tabLst/>
                        <a:defRPr/>
                      </a:pPr>
                      <a:r>
                        <a:rPr lang="en-NZ" sz="2400" b="1" kern="1200" dirty="0">
                          <a:solidFill>
                            <a:schemeClr val="tx1"/>
                          </a:solidFill>
                          <a:latin typeface="+mn-lt"/>
                          <a:ea typeface="+mn-ea"/>
                          <a:cs typeface="+mn-cs"/>
                        </a:rPr>
                        <a:t>Shortlisting by Interview Panel</a:t>
                      </a:r>
                    </a:p>
                    <a:p>
                      <a:pPr marL="0" marR="0" lvl="0" indent="0" algn="ctr" defTabSz="612099" rtl="0" eaLnBrk="1" fontAlgn="auto" latinLnBrk="0" hangingPunct="1">
                        <a:lnSpc>
                          <a:spcPct val="100000"/>
                        </a:lnSpc>
                        <a:spcBef>
                          <a:spcPts val="0"/>
                        </a:spcBef>
                        <a:spcAft>
                          <a:spcPts val="0"/>
                        </a:spcAft>
                        <a:buClrTx/>
                        <a:buSzTx/>
                        <a:buFontTx/>
                        <a:buNone/>
                        <a:tabLst/>
                        <a:defRPr/>
                      </a:pPr>
                      <a:r>
                        <a:rPr lang="en-NZ" sz="2400" b="0" i="1" kern="1200" dirty="0">
                          <a:solidFill>
                            <a:schemeClr val="tx1"/>
                          </a:solidFill>
                          <a:latin typeface="+mn-lt"/>
                          <a:ea typeface="+mn-ea"/>
                          <a:cs typeface="+mn-cs"/>
                        </a:rPr>
                        <a:t>(about 20 proposal)</a:t>
                      </a:r>
                    </a:p>
                    <a:p>
                      <a:pPr algn="ctr"/>
                      <a:endParaRPr lang="en-NZ" sz="2000" b="1" dirty="0">
                        <a:solidFill>
                          <a:schemeClr val="tx1"/>
                        </a:solidFill>
                      </a:endParaRPr>
                    </a:p>
                  </a:txBody>
                  <a:tcPr/>
                </a:tc>
                <a:tc>
                  <a:txBody>
                    <a:bodyPr/>
                    <a:lstStyle/>
                    <a:p>
                      <a:pPr marL="0" marR="0" lvl="0" indent="0" algn="ctr" defTabSz="612099" rtl="0" eaLnBrk="1" fontAlgn="auto" latinLnBrk="0" hangingPunct="1">
                        <a:lnSpc>
                          <a:spcPct val="100000"/>
                        </a:lnSpc>
                        <a:spcBef>
                          <a:spcPts val="0"/>
                        </a:spcBef>
                        <a:spcAft>
                          <a:spcPts val="0"/>
                        </a:spcAft>
                        <a:buClrTx/>
                        <a:buSzTx/>
                        <a:buFontTx/>
                        <a:buNone/>
                        <a:tabLst/>
                        <a:defRPr/>
                      </a:pPr>
                      <a:r>
                        <a:rPr lang="en-NZ" b="1" dirty="0">
                          <a:solidFill>
                            <a:schemeClr val="tx1"/>
                          </a:solidFill>
                        </a:rPr>
                        <a:t>Interview via zoom</a:t>
                      </a:r>
                    </a:p>
                    <a:p>
                      <a:pPr algn="ctr"/>
                      <a:r>
                        <a:rPr lang="en-NZ" b="1" dirty="0">
                          <a:solidFill>
                            <a:schemeClr val="tx1"/>
                          </a:solidFill>
                        </a:rPr>
                        <a:t>23-25 November (TBC)</a:t>
                      </a:r>
                    </a:p>
                    <a:p>
                      <a:pPr algn="ctr"/>
                      <a:r>
                        <a:rPr lang="en-NZ" b="0" i="1" dirty="0">
                          <a:solidFill>
                            <a:schemeClr val="tx1"/>
                          </a:solidFill>
                        </a:rPr>
                        <a:t>(10 awards)</a:t>
                      </a:r>
                    </a:p>
                  </a:txBody>
                  <a:tcPr/>
                </a:tc>
                <a:extLst>
                  <a:ext uri="{0D108BD9-81ED-4DB2-BD59-A6C34878D82A}">
                    <a16:rowId xmlns:a16="http://schemas.microsoft.com/office/drawing/2014/main" val="1564867222"/>
                  </a:ext>
                </a:extLst>
              </a:tr>
              <a:tr h="370840">
                <a:tc>
                  <a:txBody>
                    <a:bodyPr/>
                    <a:lstStyle/>
                    <a:p>
                      <a:pPr marL="0" algn="l" defTabSz="612099" rtl="0" eaLnBrk="1" latinLnBrk="0" hangingPunct="1"/>
                      <a:r>
                        <a:rPr lang="en-NZ" sz="2000" kern="1200" dirty="0">
                          <a:solidFill>
                            <a:schemeClr val="tx1"/>
                          </a:solidFill>
                          <a:latin typeface="+mn-lt"/>
                          <a:ea typeface="+mn-ea"/>
                          <a:cs typeface="+mn-cs"/>
                        </a:rPr>
                        <a:t>Applicants submit to one of four panels:</a:t>
                      </a:r>
                    </a:p>
                    <a:p>
                      <a:pPr marL="342900" indent="-342900" algn="l" defTabSz="612099" rtl="0" eaLnBrk="1" latinLnBrk="0" hangingPunct="1">
                        <a:spcAft>
                          <a:spcPts val="600"/>
                        </a:spcAft>
                        <a:buFont typeface="Arial" panose="020B0604020202020204" pitchFamily="34" charset="0"/>
                        <a:buChar char="•"/>
                      </a:pPr>
                      <a:r>
                        <a:rPr lang="en-US" sz="2000" kern="1200" dirty="0">
                          <a:solidFill>
                            <a:schemeClr val="tx1"/>
                          </a:solidFill>
                          <a:latin typeface="+mn-lt"/>
                          <a:ea typeface="+mn-ea"/>
                          <a:cs typeface="+mn-cs"/>
                        </a:rPr>
                        <a:t>Humanities and the Social Sciences (</a:t>
                      </a:r>
                      <a:r>
                        <a:rPr lang="en-US" sz="2000" b="1" kern="1200" dirty="0">
                          <a:solidFill>
                            <a:schemeClr val="tx1"/>
                          </a:solidFill>
                          <a:latin typeface="+mn-lt"/>
                          <a:ea typeface="+mn-ea"/>
                          <a:cs typeface="+mn-cs"/>
                        </a:rPr>
                        <a:t>HSS</a:t>
                      </a:r>
                      <a:r>
                        <a:rPr lang="en-US" sz="2000" kern="1200" dirty="0">
                          <a:solidFill>
                            <a:schemeClr val="tx1"/>
                          </a:solidFill>
                          <a:latin typeface="+mn-lt"/>
                          <a:ea typeface="+mn-ea"/>
                          <a:cs typeface="+mn-cs"/>
                        </a:rPr>
                        <a:t>)</a:t>
                      </a:r>
                    </a:p>
                    <a:p>
                      <a:pPr marL="342900" indent="-342900" algn="l" defTabSz="612099" rtl="0" eaLnBrk="1" latinLnBrk="0" hangingPunct="1">
                        <a:spcAft>
                          <a:spcPts val="600"/>
                        </a:spcAft>
                        <a:buFont typeface="Arial" panose="020B0604020202020204" pitchFamily="34" charset="0"/>
                        <a:buChar char="•"/>
                      </a:pPr>
                      <a:r>
                        <a:rPr lang="en-US" sz="2000" kern="1200" dirty="0">
                          <a:solidFill>
                            <a:schemeClr val="tx1"/>
                          </a:solidFill>
                          <a:latin typeface="+mn-lt"/>
                          <a:ea typeface="+mn-ea"/>
                          <a:cs typeface="+mn-cs"/>
                        </a:rPr>
                        <a:t>Life Sciences (</a:t>
                      </a:r>
                      <a:r>
                        <a:rPr lang="en-US" sz="2000" b="1" kern="1200" dirty="0">
                          <a:solidFill>
                            <a:schemeClr val="tx1"/>
                          </a:solidFill>
                          <a:latin typeface="+mn-lt"/>
                          <a:ea typeface="+mn-ea"/>
                          <a:cs typeface="+mn-cs"/>
                        </a:rPr>
                        <a:t>LFS</a:t>
                      </a:r>
                      <a:r>
                        <a:rPr lang="en-US" sz="2000" kern="1200" dirty="0">
                          <a:solidFill>
                            <a:schemeClr val="tx1"/>
                          </a:solidFill>
                          <a:latin typeface="+mn-lt"/>
                          <a:ea typeface="+mn-ea"/>
                          <a:cs typeface="+mn-cs"/>
                        </a:rPr>
                        <a:t>)</a:t>
                      </a:r>
                    </a:p>
                    <a:p>
                      <a:pPr marL="342900" indent="-342900" algn="l" defTabSz="612099" rtl="0" eaLnBrk="1" latinLnBrk="0" hangingPunct="1">
                        <a:spcAft>
                          <a:spcPts val="600"/>
                        </a:spcAft>
                        <a:buFont typeface="Arial" panose="020B0604020202020204" pitchFamily="34" charset="0"/>
                        <a:buChar char="•"/>
                      </a:pPr>
                      <a:r>
                        <a:rPr lang="en-US" sz="2000" kern="1200" dirty="0">
                          <a:solidFill>
                            <a:schemeClr val="tx1"/>
                          </a:solidFill>
                          <a:latin typeface="+mn-lt"/>
                          <a:ea typeface="+mn-ea"/>
                          <a:cs typeface="+mn-cs"/>
                        </a:rPr>
                        <a:t>Physical Sciences, Engineering and Mathematics (</a:t>
                      </a:r>
                      <a:r>
                        <a:rPr lang="en-US" sz="2000" b="1" kern="1200" dirty="0">
                          <a:solidFill>
                            <a:schemeClr val="tx1"/>
                          </a:solidFill>
                          <a:latin typeface="+mn-lt"/>
                          <a:ea typeface="+mn-ea"/>
                          <a:cs typeface="+mn-cs"/>
                        </a:rPr>
                        <a:t>PEM</a:t>
                      </a:r>
                      <a:r>
                        <a:rPr lang="en-US" sz="2000" kern="1200" dirty="0">
                          <a:solidFill>
                            <a:schemeClr val="tx1"/>
                          </a:solidFill>
                          <a:latin typeface="+mn-lt"/>
                          <a:ea typeface="+mn-ea"/>
                          <a:cs typeface="+mn-cs"/>
                        </a:rPr>
                        <a:t>)</a:t>
                      </a:r>
                    </a:p>
                    <a:p>
                      <a:pPr marL="342900" indent="-342900" algn="l" defTabSz="612099" rtl="0" eaLnBrk="1" latinLnBrk="0" hangingPunct="1">
                        <a:spcAft>
                          <a:spcPts val="600"/>
                        </a:spcAft>
                        <a:buFont typeface="Arial" panose="020B0604020202020204" pitchFamily="34" charset="0"/>
                        <a:buChar char="•"/>
                      </a:pPr>
                      <a:r>
                        <a:rPr lang="en-US" sz="2000" kern="1200" dirty="0">
                          <a:solidFill>
                            <a:schemeClr val="tx1"/>
                          </a:solidFill>
                          <a:latin typeface="+mn-lt"/>
                          <a:ea typeface="+mn-ea"/>
                          <a:cs typeface="+mn-cs"/>
                        </a:rPr>
                        <a:t>Indigenous Knowledge and Approaches (</a:t>
                      </a:r>
                      <a:r>
                        <a:rPr lang="en-US" sz="2000" b="1" kern="1200" dirty="0">
                          <a:solidFill>
                            <a:schemeClr val="tx1"/>
                          </a:solidFill>
                          <a:latin typeface="+mn-lt"/>
                          <a:ea typeface="+mn-ea"/>
                          <a:cs typeface="+mn-cs"/>
                        </a:rPr>
                        <a:t>IKA</a:t>
                      </a:r>
                      <a:r>
                        <a:rPr lang="en-US" sz="2000" kern="1200" dirty="0">
                          <a:solidFill>
                            <a:schemeClr val="tx1"/>
                          </a:solidFill>
                          <a:latin typeface="+mn-lt"/>
                          <a:ea typeface="+mn-ea"/>
                          <a:cs typeface="+mn-cs"/>
                        </a:rPr>
                        <a:t>)</a:t>
                      </a:r>
                    </a:p>
                    <a:p>
                      <a:pPr marL="0" indent="0" algn="l" defTabSz="612099" rtl="0" eaLnBrk="1" latinLnBrk="0" hangingPunct="1">
                        <a:spcAft>
                          <a:spcPts val="600"/>
                        </a:spcAft>
                        <a:buFont typeface="Arial" panose="020B0604020202020204" pitchFamily="34" charset="0"/>
                        <a:buNone/>
                      </a:pPr>
                      <a:endParaRPr lang="en-US" sz="2000" kern="1200" dirty="0">
                        <a:solidFill>
                          <a:schemeClr val="tx1"/>
                        </a:solidFill>
                        <a:latin typeface="+mn-lt"/>
                        <a:ea typeface="+mn-ea"/>
                        <a:cs typeface="+mn-cs"/>
                      </a:endParaRPr>
                    </a:p>
                    <a:p>
                      <a:pPr marL="0" indent="0" algn="l" defTabSz="612099" rtl="0" eaLnBrk="1" latinLnBrk="0" hangingPunct="1">
                        <a:spcAft>
                          <a:spcPts val="600"/>
                        </a:spcAft>
                        <a:buFont typeface="Arial" panose="020B0604020202020204" pitchFamily="34" charset="0"/>
                        <a:buNone/>
                      </a:pPr>
                      <a:r>
                        <a:rPr lang="en-NZ" sz="2000" kern="1200" dirty="0">
                          <a:solidFill>
                            <a:schemeClr val="tx1"/>
                          </a:solidFill>
                          <a:latin typeface="+mn-lt"/>
                          <a:ea typeface="+mn-ea"/>
                          <a:cs typeface="+mn-cs"/>
                        </a:rPr>
                        <a:t>Longlist proportional to applications submitted to panel</a:t>
                      </a:r>
                    </a:p>
                    <a:p>
                      <a:pPr marL="0" indent="0" algn="l" defTabSz="612099" rtl="0" eaLnBrk="1" latinLnBrk="0" hangingPunct="1">
                        <a:spcAft>
                          <a:spcPts val="600"/>
                        </a:spcAft>
                        <a:buFont typeface="Arial" panose="020B0604020202020204" pitchFamily="34" charset="0"/>
                        <a:buNone/>
                      </a:pPr>
                      <a:r>
                        <a:rPr lang="en-NZ" sz="2000" kern="1200" dirty="0">
                          <a:solidFill>
                            <a:schemeClr val="tx1"/>
                          </a:solidFill>
                          <a:latin typeface="+mn-lt"/>
                          <a:ea typeface="+mn-ea"/>
                          <a:cs typeface="+mn-cs"/>
                        </a:rPr>
                        <a:t>Panel must consider diversity goals and alignment with government priorities</a:t>
                      </a:r>
                      <a:endParaRPr lang="en-US" sz="2000" kern="1200" dirty="0">
                        <a:solidFill>
                          <a:schemeClr val="tx1"/>
                        </a:solidFill>
                        <a:latin typeface="+mn-lt"/>
                        <a:ea typeface="+mn-ea"/>
                        <a:cs typeface="+mn-cs"/>
                      </a:endParaRPr>
                    </a:p>
                  </a:txBody>
                  <a:tcPr/>
                </a:tc>
                <a:tc>
                  <a:txBody>
                    <a:bodyPr/>
                    <a:lstStyle/>
                    <a:p>
                      <a:pPr marL="342900" indent="-342900">
                        <a:buFont typeface="Arial" panose="020B0604020202020204" pitchFamily="34" charset="0"/>
                        <a:buChar char="•"/>
                      </a:pPr>
                      <a:r>
                        <a:rPr lang="en-US" sz="2000" b="0" i="0" u="none" strike="noStrike" kern="1200" baseline="0" dirty="0">
                          <a:solidFill>
                            <a:schemeClr val="tx1"/>
                          </a:solidFill>
                          <a:latin typeface="+mn-lt"/>
                          <a:ea typeface="+mn-ea"/>
                          <a:cs typeface="+mn-cs"/>
                        </a:rPr>
                        <a:t>Short-list minimum 20 applicants for interviews. </a:t>
                      </a:r>
                    </a:p>
                    <a:p>
                      <a:pPr marL="342900" indent="-342900">
                        <a:buFont typeface="Arial" panose="020B0604020202020204" pitchFamily="34" charset="0"/>
                        <a:buChar char="•"/>
                      </a:pPr>
                      <a:r>
                        <a:rPr lang="en-US" sz="2000" b="0" i="0" u="none" strike="noStrike" kern="1200" baseline="0" dirty="0">
                          <a:solidFill>
                            <a:schemeClr val="tx1"/>
                          </a:solidFill>
                          <a:latin typeface="+mn-lt"/>
                          <a:ea typeface="+mn-ea"/>
                          <a:cs typeface="+mn-cs"/>
                        </a:rPr>
                        <a:t>Panel must ensure, as best as possible, the diversity targets of the Fellowship are met and that the background and objectives of the </a:t>
                      </a:r>
                      <a:r>
                        <a:rPr lang="en-US" sz="2000" b="0" i="0" u="none" strike="noStrike" kern="1200" baseline="0" dirty="0" err="1">
                          <a:solidFill>
                            <a:schemeClr val="tx1"/>
                          </a:solidFill>
                          <a:latin typeface="+mn-lt"/>
                          <a:ea typeface="+mn-ea"/>
                          <a:cs typeface="+mn-cs"/>
                        </a:rPr>
                        <a:t>Tāwhia</a:t>
                      </a:r>
                      <a:r>
                        <a:rPr lang="en-US" sz="2000" b="0" i="0" u="none" strike="noStrike" kern="1200" baseline="0" dirty="0">
                          <a:solidFill>
                            <a:schemeClr val="tx1"/>
                          </a:solidFill>
                          <a:latin typeface="+mn-lt"/>
                          <a:ea typeface="+mn-ea"/>
                          <a:cs typeface="+mn-cs"/>
                        </a:rPr>
                        <a:t> </a:t>
                      </a:r>
                      <a:r>
                        <a:rPr lang="en-US" sz="2000" b="0" i="0" u="none" strike="noStrike" kern="1200" baseline="0" dirty="0" err="1">
                          <a:solidFill>
                            <a:schemeClr val="tx1"/>
                          </a:solidFill>
                          <a:latin typeface="+mn-lt"/>
                          <a:ea typeface="+mn-ea"/>
                          <a:cs typeface="+mn-cs"/>
                        </a:rPr>
                        <a:t>te</a:t>
                      </a:r>
                      <a:r>
                        <a:rPr lang="en-US" sz="2000" b="0" i="0" u="none" strike="noStrike" kern="1200" baseline="0" dirty="0">
                          <a:solidFill>
                            <a:schemeClr val="tx1"/>
                          </a:solidFill>
                          <a:latin typeface="+mn-lt"/>
                          <a:ea typeface="+mn-ea"/>
                          <a:cs typeface="+mn-cs"/>
                        </a:rPr>
                        <a:t> Mana and Mana </a:t>
                      </a:r>
                      <a:r>
                        <a:rPr lang="en-US" sz="2000" b="0" i="0" u="none" strike="noStrike" kern="1200" baseline="0" dirty="0" err="1">
                          <a:solidFill>
                            <a:schemeClr val="tx1"/>
                          </a:solidFill>
                          <a:latin typeface="+mn-lt"/>
                          <a:ea typeface="+mn-ea"/>
                          <a:cs typeface="+mn-cs"/>
                        </a:rPr>
                        <a:t>Tūānuku</a:t>
                      </a:r>
                      <a:r>
                        <a:rPr lang="en-US" sz="2000" b="0" i="0" u="none" strike="noStrike" kern="1200" baseline="0" dirty="0">
                          <a:solidFill>
                            <a:schemeClr val="tx1"/>
                          </a:solidFill>
                          <a:latin typeface="+mn-lt"/>
                          <a:ea typeface="+mn-ea"/>
                          <a:cs typeface="+mn-cs"/>
                        </a:rPr>
                        <a:t> Fellowships are adhered to. </a:t>
                      </a:r>
                    </a:p>
                    <a:p>
                      <a:pPr marL="342900" indent="-342900">
                        <a:buFont typeface="Arial" panose="020B0604020202020204" pitchFamily="34" charset="0"/>
                        <a:buChar char="•"/>
                      </a:pPr>
                      <a:r>
                        <a:rPr lang="en-US" sz="2000" b="0" i="0" u="none" strike="noStrike" kern="1200" baseline="0" dirty="0" err="1">
                          <a:solidFill>
                            <a:schemeClr val="tx1"/>
                          </a:solidFill>
                          <a:latin typeface="+mn-lt"/>
                          <a:ea typeface="+mn-ea"/>
                          <a:cs typeface="+mn-cs"/>
                        </a:rPr>
                        <a:t>Cognisant</a:t>
                      </a:r>
                      <a:r>
                        <a:rPr lang="en-US" sz="2000" b="0" i="0" u="none" strike="noStrike" kern="1200" baseline="0" dirty="0">
                          <a:solidFill>
                            <a:schemeClr val="tx1"/>
                          </a:solidFill>
                          <a:latin typeface="+mn-lt"/>
                          <a:ea typeface="+mn-ea"/>
                          <a:cs typeface="+mn-cs"/>
                        </a:rPr>
                        <a:t> of ensuring equal opportunities across different fields of research but no obligation. </a:t>
                      </a:r>
                      <a:endParaRPr lang="en-NZ" sz="2000" dirty="0"/>
                    </a:p>
                  </a:txBody>
                  <a:tcPr/>
                </a:tc>
                <a:tc>
                  <a:txBody>
                    <a:bodyPr/>
                    <a:lstStyle/>
                    <a:p>
                      <a:pPr marL="342900" indent="-342900">
                        <a:buFont typeface="Arial" panose="020B0604020202020204" pitchFamily="34" charset="0"/>
                        <a:buChar char="•"/>
                      </a:pPr>
                      <a:r>
                        <a:rPr lang="en-NZ" sz="2000" dirty="0"/>
                        <a:t>Interview via zoom</a:t>
                      </a:r>
                    </a:p>
                    <a:p>
                      <a:pPr marL="342900" indent="-342900">
                        <a:buFont typeface="Arial" panose="020B0604020202020204" pitchFamily="34" charset="0"/>
                        <a:buChar char="•"/>
                      </a:pPr>
                      <a:r>
                        <a:rPr lang="en-NZ" sz="2000" dirty="0"/>
                        <a:t>About 30 minutes per interview</a:t>
                      </a:r>
                    </a:p>
                    <a:p>
                      <a:endParaRPr lang="en-NZ" sz="2000" dirty="0"/>
                    </a:p>
                    <a:p>
                      <a:r>
                        <a:rPr lang="en-NZ" sz="2000" dirty="0"/>
                        <a:t>Opportunity for the panel to ask clarifying questions and to address alignment to background and objectives.</a:t>
                      </a:r>
                    </a:p>
                  </a:txBody>
                  <a:tcPr/>
                </a:tc>
                <a:extLst>
                  <a:ext uri="{0D108BD9-81ED-4DB2-BD59-A6C34878D82A}">
                    <a16:rowId xmlns:a16="http://schemas.microsoft.com/office/drawing/2014/main" val="394656745"/>
                  </a:ext>
                </a:extLst>
              </a:tr>
            </a:tbl>
          </a:graphicData>
        </a:graphic>
      </p:graphicFrame>
    </p:spTree>
    <p:extLst>
      <p:ext uri="{BB962C8B-B14F-4D97-AF65-F5344CB8AC3E}">
        <p14:creationId xmlns:p14="http://schemas.microsoft.com/office/powerpoint/2010/main" val="2996891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407761" y="18935"/>
            <a:ext cx="10529292" cy="1781532"/>
          </a:xfrm>
        </p:spPr>
        <p:txBody>
          <a:bodyPr>
            <a:normAutofit/>
          </a:bodyPr>
          <a:lstStyle/>
          <a:p>
            <a:r>
              <a:rPr lang="mi-NZ" sz="4800" dirty="0"/>
              <a:t>Mana Tūārangi Distinguished Researcher Fellowship</a:t>
            </a:r>
            <a:endParaRPr lang="en-NZ" sz="4800" dirty="0"/>
          </a:p>
        </p:txBody>
      </p:sp>
      <p:sp>
        <p:nvSpPr>
          <p:cNvPr id="8" name="TextBox 7">
            <a:extLst>
              <a:ext uri="{FF2B5EF4-FFF2-40B4-BE49-F238E27FC236}">
                <a16:creationId xmlns:a16="http://schemas.microsoft.com/office/drawing/2014/main" id="{9ADBDFDD-6CC7-2D5C-50CD-6881A19FB93F}"/>
              </a:ext>
            </a:extLst>
          </p:cNvPr>
          <p:cNvSpPr txBox="1"/>
          <p:nvPr/>
        </p:nvSpPr>
        <p:spPr>
          <a:xfrm>
            <a:off x="375373" y="1870659"/>
            <a:ext cx="11457128" cy="7164141"/>
          </a:xfrm>
          <a:prstGeom prst="rect">
            <a:avLst/>
          </a:prstGeom>
          <a:noFill/>
        </p:spPr>
        <p:txBody>
          <a:bodyPr wrap="square">
            <a:spAutoFit/>
          </a:bodyPr>
          <a:lstStyle/>
          <a:p>
            <a:pPr marL="417830" indent="-342900">
              <a:lnSpc>
                <a:spcPct val="115000"/>
              </a:lnSpc>
              <a:spcAft>
                <a:spcPts val="1000"/>
              </a:spcAft>
              <a:buFont typeface="Arial" panose="020B0604020202020204" pitchFamily="34" charset="0"/>
              <a:buChar char="•"/>
            </a:pPr>
            <a:r>
              <a:rPr lang="en-US" sz="2000" dirty="0"/>
              <a:t>Award two New Zealand Mana Tūārangi Distinguished Researcher Fellowships of between one and two</a:t>
            </a:r>
            <a:r>
              <a:rPr lang="en-NZ" sz="2000" dirty="0"/>
              <a:t> </a:t>
            </a:r>
            <a:r>
              <a:rPr lang="en-US" sz="2000" dirty="0"/>
              <a:t>years of length annually in the area of </a:t>
            </a:r>
            <a:r>
              <a:rPr lang="en-US" sz="2000" b="1" dirty="0"/>
              <a:t>Artificial Intelligence (AI) Technologies</a:t>
            </a:r>
            <a:endParaRPr lang="en-US" sz="2000" dirty="0"/>
          </a:p>
          <a:p>
            <a:pPr marL="417830" indent="-342900">
              <a:lnSpc>
                <a:spcPct val="115000"/>
              </a:lnSpc>
              <a:spcAft>
                <a:spcPts val="1000"/>
              </a:spcAft>
              <a:buFont typeface="Arial" panose="020B0604020202020204" pitchFamily="34" charset="0"/>
              <a:buChar char="•"/>
            </a:pPr>
            <a:r>
              <a:rPr lang="en-US" sz="2000" dirty="0"/>
              <a:t>For the purposes of the this funding round, AI Technologies comprises research related to the development and application of artificial intelligence methods and systems, including (but not limited to): machine learning; natural language processing; computer vision; generative AI; adversarial AI; AI algorithms and models; AI‑specific hardware and hardware accelerators (including advanced integrated circuit design and fabrication); and advanced data analytics where these are driven by AI techniques. </a:t>
            </a:r>
          </a:p>
          <a:p>
            <a:pPr marL="417830" indent="-342900">
              <a:lnSpc>
                <a:spcPct val="115000"/>
              </a:lnSpc>
              <a:spcAft>
                <a:spcPts val="1000"/>
              </a:spcAft>
              <a:buFont typeface="Arial" panose="020B0604020202020204" pitchFamily="34" charset="0"/>
              <a:buChar char="•"/>
            </a:pPr>
            <a:r>
              <a:rPr lang="en-US" sz="2000" dirty="0"/>
              <a:t>Total value is $220,000 per Fellowship </a:t>
            </a:r>
          </a:p>
          <a:p>
            <a:pPr marL="417830" indent="-342900">
              <a:lnSpc>
                <a:spcPct val="115000"/>
              </a:lnSpc>
              <a:spcAft>
                <a:spcPts val="1000"/>
              </a:spcAft>
              <a:buFont typeface="Arial" panose="020B0604020202020204" pitchFamily="34" charset="0"/>
              <a:buChar char="•"/>
            </a:pPr>
            <a:r>
              <a:rPr lang="en-US" sz="2000" dirty="0"/>
              <a:t>There is no FTE requirement for a Mana Tūārangi Fellow.</a:t>
            </a:r>
          </a:p>
          <a:p>
            <a:pPr marL="417830" indent="-342900">
              <a:lnSpc>
                <a:spcPct val="115000"/>
              </a:lnSpc>
              <a:spcAft>
                <a:spcPts val="1000"/>
              </a:spcAft>
              <a:buFont typeface="Arial" panose="020B0604020202020204" pitchFamily="34" charset="0"/>
              <a:buChar char="•"/>
            </a:pPr>
            <a:r>
              <a:rPr lang="en-US" sz="2000" dirty="0"/>
              <a:t>Study or research may be undertaken in a location and </a:t>
            </a:r>
            <a:r>
              <a:rPr lang="en-US" sz="2000" dirty="0" err="1"/>
              <a:t>organisation</a:t>
            </a:r>
            <a:r>
              <a:rPr lang="en-US" sz="2000" dirty="0"/>
              <a:t> in Aotearoa New Zealand or overseas, as agreed by the Fellow and the host </a:t>
            </a:r>
            <a:r>
              <a:rPr lang="en-US" sz="2000" dirty="0" err="1"/>
              <a:t>organisation</a:t>
            </a:r>
            <a:r>
              <a:rPr lang="en-US" sz="2000" dirty="0"/>
              <a:t> at the time of application.</a:t>
            </a:r>
          </a:p>
          <a:p>
            <a:pPr marL="417830" indent="-342900">
              <a:lnSpc>
                <a:spcPct val="115000"/>
              </a:lnSpc>
              <a:spcAft>
                <a:spcPts val="1000"/>
              </a:spcAft>
              <a:buFont typeface="Arial" panose="020B0604020202020204" pitchFamily="34" charset="0"/>
              <a:buChar char="•"/>
            </a:pPr>
            <a:r>
              <a:rPr lang="en-US" sz="2000" dirty="0"/>
              <a:t>Up to $100,000 per year can be taken as a contribution to the researcher’s salary</a:t>
            </a:r>
            <a:r>
              <a:rPr lang="en-US" sz="2000" baseline="30000" dirty="0"/>
              <a:t>1</a:t>
            </a:r>
            <a:r>
              <a:rPr lang="en-US" sz="2000" dirty="0"/>
              <a:t>, with the remaining amount to be used for research related expenses</a:t>
            </a:r>
            <a:r>
              <a:rPr lang="en-US" sz="2000" baseline="30000" dirty="0"/>
              <a:t>2</a:t>
            </a:r>
            <a:r>
              <a:rPr lang="en-US" sz="2000" dirty="0"/>
              <a:t> to deliver the research and benefit to the Aotearoa New Zealand SI&amp;T system outlined in the application. </a:t>
            </a:r>
          </a:p>
          <a:p>
            <a:pPr marL="532130" lvl="1">
              <a:lnSpc>
                <a:spcPct val="115000"/>
              </a:lnSpc>
              <a:spcAft>
                <a:spcPts val="1000"/>
              </a:spcAft>
            </a:pPr>
            <a:r>
              <a:rPr lang="en-US" baseline="30000" dirty="0"/>
              <a:t>1</a:t>
            </a:r>
            <a:r>
              <a:rPr lang="en-US" dirty="0"/>
              <a:t> Funding can be used for overheads up to a maximum contribution of 100% of FTE. However, it is expected that the host </a:t>
            </a:r>
            <a:r>
              <a:rPr lang="en-US" dirty="0" err="1"/>
              <a:t>organisation</a:t>
            </a:r>
            <a:r>
              <a:rPr lang="en-US" dirty="0"/>
              <a:t> will work with applicants to </a:t>
            </a:r>
            <a:r>
              <a:rPr lang="en-US" dirty="0" err="1"/>
              <a:t>maximise</a:t>
            </a:r>
            <a:r>
              <a:rPr lang="en-US" dirty="0"/>
              <a:t> the benefit of the award. </a:t>
            </a:r>
          </a:p>
          <a:p>
            <a:pPr marL="532130" lvl="1">
              <a:lnSpc>
                <a:spcPct val="115000"/>
              </a:lnSpc>
              <a:spcAft>
                <a:spcPts val="1000"/>
              </a:spcAft>
            </a:pPr>
            <a:r>
              <a:rPr lang="en-US" baseline="30000" dirty="0"/>
              <a:t>2</a:t>
            </a:r>
            <a:r>
              <a:rPr lang="en-US" dirty="0"/>
              <a:t>Research related expenses may include overheads for personnel funded by the Fellowship.</a:t>
            </a:r>
            <a:endParaRPr lang="en-NZ" dirty="0"/>
          </a:p>
          <a:p>
            <a:pPr>
              <a:lnSpc>
                <a:spcPts val="700"/>
              </a:lnSpc>
              <a:spcBef>
                <a:spcPts val="10"/>
              </a:spcBef>
              <a:spcAft>
                <a:spcPts val="10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endParaRPr lang="en-N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3739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521096" y="0"/>
            <a:ext cx="10529292" cy="1781532"/>
          </a:xfrm>
        </p:spPr>
        <p:txBody>
          <a:bodyPr>
            <a:normAutofit/>
          </a:bodyPr>
          <a:lstStyle/>
          <a:p>
            <a:r>
              <a:rPr lang="mi-NZ" sz="4000" dirty="0"/>
              <a:t>Mana Tūārangi Distinguished Researcher Fellowship Assessment Criteria</a:t>
            </a:r>
            <a:endParaRPr lang="en-NZ" sz="4000" dirty="0"/>
          </a:p>
        </p:txBody>
      </p:sp>
      <p:sp>
        <p:nvSpPr>
          <p:cNvPr id="4" name="TextBox 3">
            <a:extLst>
              <a:ext uri="{FF2B5EF4-FFF2-40B4-BE49-F238E27FC236}">
                <a16:creationId xmlns:a16="http://schemas.microsoft.com/office/drawing/2014/main" id="{B99B9991-0783-956C-2125-78E0C2A5AE6C}"/>
              </a:ext>
            </a:extLst>
          </p:cNvPr>
          <p:cNvSpPr txBox="1"/>
          <p:nvPr/>
        </p:nvSpPr>
        <p:spPr>
          <a:xfrm>
            <a:off x="521096" y="1844460"/>
            <a:ext cx="10870700" cy="5478423"/>
          </a:xfrm>
          <a:prstGeom prst="rect">
            <a:avLst/>
          </a:prstGeom>
          <a:noFill/>
        </p:spPr>
        <p:txBody>
          <a:bodyPr wrap="square">
            <a:spAutoFit/>
          </a:bodyPr>
          <a:lstStyle/>
          <a:p>
            <a:r>
              <a:rPr lang="en-US" sz="2200" dirty="0"/>
              <a:t>Applicants will be assessed on: </a:t>
            </a:r>
          </a:p>
          <a:p>
            <a:pPr marL="800100" lvl="1" indent="-342900">
              <a:buFont typeface="Arial" panose="020B0604020202020204" pitchFamily="34" charset="0"/>
              <a:buChar char="•"/>
            </a:pPr>
            <a:r>
              <a:rPr lang="en-US" sz="2200" dirty="0"/>
              <a:t>research quality (excellence in research) </a:t>
            </a:r>
          </a:p>
          <a:p>
            <a:pPr marL="800100" lvl="1" indent="-342900">
              <a:buFont typeface="Arial" panose="020B0604020202020204" pitchFamily="34" charset="0"/>
              <a:buChar char="•"/>
            </a:pPr>
            <a:r>
              <a:rPr lang="en-US" sz="2200" dirty="0"/>
              <a:t>reputation of the applicant as a research leader, which may include: </a:t>
            </a:r>
          </a:p>
          <a:p>
            <a:pPr marL="1257300" lvl="2" indent="-342900">
              <a:buFont typeface="Courier New" panose="02070309020205020404" pitchFamily="49" charset="0"/>
              <a:buChar char="o"/>
            </a:pPr>
            <a:r>
              <a:rPr lang="en-US" sz="2200" dirty="0"/>
              <a:t>vision for their field of work, </a:t>
            </a:r>
          </a:p>
          <a:p>
            <a:pPr marL="1257300" lvl="2" indent="-342900">
              <a:buFont typeface="Courier New" panose="02070309020205020404" pitchFamily="49" charset="0"/>
              <a:buChar char="o"/>
            </a:pPr>
            <a:r>
              <a:rPr lang="en-US" sz="2200" dirty="0"/>
              <a:t>demonstration of how their research can benefit New Zealand (including potential benefits in areas of future value, growth or critical need for New Zealand), </a:t>
            </a:r>
          </a:p>
          <a:p>
            <a:pPr marL="1257300" lvl="2" indent="-342900">
              <a:buFont typeface="Courier New" panose="02070309020205020404" pitchFamily="49" charset="0"/>
              <a:buChar char="o"/>
            </a:pPr>
            <a:r>
              <a:rPr lang="en-NZ" sz="2200" dirty="0"/>
              <a:t>team leadership, </a:t>
            </a:r>
          </a:p>
          <a:p>
            <a:pPr marL="1257300" lvl="2" indent="-342900">
              <a:buFont typeface="Courier New" panose="02070309020205020404" pitchFamily="49" charset="0"/>
              <a:buChar char="o"/>
            </a:pPr>
            <a:r>
              <a:rPr lang="en-NZ" sz="2200" dirty="0"/>
              <a:t>knowledge transfer activity, </a:t>
            </a:r>
          </a:p>
          <a:p>
            <a:pPr marL="1257300" lvl="2" indent="-342900">
              <a:buFont typeface="Courier New" panose="02070309020205020404" pitchFamily="49" charset="0"/>
              <a:buChar char="o"/>
            </a:pPr>
            <a:r>
              <a:rPr lang="en-US" sz="2200" dirty="0"/>
              <a:t>entrepreneurial activity (where applicable) and, </a:t>
            </a:r>
          </a:p>
          <a:p>
            <a:pPr marL="1257300" lvl="2" indent="-342900">
              <a:buFont typeface="Courier New" panose="02070309020205020404" pitchFamily="49" charset="0"/>
              <a:buChar char="o"/>
            </a:pPr>
            <a:r>
              <a:rPr lang="en-US" sz="2200" dirty="0"/>
              <a:t>giving effect to the Vision Mātauranga policy in their research and community (where applicable). </a:t>
            </a:r>
          </a:p>
          <a:p>
            <a:pPr marL="800100" lvl="1" indent="-342900">
              <a:buFont typeface="Arial" panose="020B0604020202020204" pitchFamily="34" charset="0"/>
              <a:buChar char="•"/>
            </a:pPr>
            <a:r>
              <a:rPr lang="en-US" sz="2200" dirty="0"/>
              <a:t>benefit to the wider New Zealand SI&amp;T system (strengthening international or domestic research connections, mentoring and training of early career researchers and research students). </a:t>
            </a:r>
          </a:p>
          <a:p>
            <a:pPr marL="800100" lvl="1" indent="-342900">
              <a:buFont typeface="Arial" panose="020B0604020202020204" pitchFamily="34" charset="0"/>
              <a:buChar char="•"/>
            </a:pPr>
            <a:r>
              <a:rPr lang="en-US" sz="2200" dirty="0"/>
              <a:t>Alignment with Government priorities and rationale for how the research proposal may contribute to, support or build capability in those priority areas. </a:t>
            </a:r>
          </a:p>
        </p:txBody>
      </p:sp>
    </p:spTree>
    <p:extLst>
      <p:ext uri="{BB962C8B-B14F-4D97-AF65-F5344CB8AC3E}">
        <p14:creationId xmlns:p14="http://schemas.microsoft.com/office/powerpoint/2010/main" val="2779285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5AB41-F59B-1900-87DC-70474B041F3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39B8B3F-3435-4698-8064-489543CDDDB8}"/>
              </a:ext>
            </a:extLst>
          </p:cNvPr>
          <p:cNvSpPr>
            <a:spLocks noGrp="1"/>
          </p:cNvSpPr>
          <p:nvPr>
            <p:ph type="title"/>
          </p:nvPr>
        </p:nvSpPr>
        <p:spPr>
          <a:xfrm>
            <a:off x="521096" y="0"/>
            <a:ext cx="10529292" cy="1781532"/>
          </a:xfrm>
        </p:spPr>
        <p:txBody>
          <a:bodyPr>
            <a:normAutofit/>
          </a:bodyPr>
          <a:lstStyle/>
          <a:p>
            <a:r>
              <a:rPr lang="mi-NZ" sz="4000" dirty="0"/>
              <a:t>Mana Tūārangi Distinguished Researcher Fellowship Assessment </a:t>
            </a:r>
            <a:endParaRPr lang="en-NZ" sz="4000" dirty="0"/>
          </a:p>
        </p:txBody>
      </p:sp>
      <p:sp>
        <p:nvSpPr>
          <p:cNvPr id="4" name="TextBox 3">
            <a:extLst>
              <a:ext uri="{FF2B5EF4-FFF2-40B4-BE49-F238E27FC236}">
                <a16:creationId xmlns:a16="http://schemas.microsoft.com/office/drawing/2014/main" id="{B2D0AF9F-846A-950B-396C-31E3A421C82B}"/>
              </a:ext>
            </a:extLst>
          </p:cNvPr>
          <p:cNvSpPr txBox="1"/>
          <p:nvPr/>
        </p:nvSpPr>
        <p:spPr>
          <a:xfrm>
            <a:off x="521096" y="2124507"/>
            <a:ext cx="10870700" cy="3179717"/>
          </a:xfrm>
          <a:prstGeom prst="rect">
            <a:avLst/>
          </a:prstGeom>
          <a:noFill/>
        </p:spPr>
        <p:txBody>
          <a:bodyPr wrap="square">
            <a:spAutoFit/>
          </a:bodyPr>
          <a:lstStyle/>
          <a:p>
            <a:pPr lvl="0">
              <a:lnSpc>
                <a:spcPct val="107000"/>
              </a:lnSpc>
              <a:spcAft>
                <a:spcPts val="800"/>
              </a:spcAft>
              <a:buSzPct val="100000"/>
              <a:tabLst>
                <a:tab pos="457200" algn="l"/>
              </a:tabLst>
            </a:pPr>
            <a:r>
              <a:rPr lang="en-US" sz="2200" kern="0" dirty="0"/>
              <a:t>Assessment Panel is asked to apply the criteria holistically to both the applicant’s previous achievements and to the proposed project by scoring the application on the two questions below:</a:t>
            </a:r>
          </a:p>
          <a:p>
            <a:pPr marL="457200" lvl="0" indent="-457200">
              <a:lnSpc>
                <a:spcPct val="107000"/>
              </a:lnSpc>
              <a:spcAft>
                <a:spcPts val="800"/>
              </a:spcAft>
              <a:buSzPct val="100000"/>
              <a:buFont typeface="+mj-lt"/>
              <a:buAutoNum type="arabicPeriod"/>
              <a:tabLst>
                <a:tab pos="457200" algn="l"/>
              </a:tabLst>
            </a:pPr>
            <a:r>
              <a:rPr lang="en-US" sz="2200" kern="0" dirty="0"/>
              <a:t>To what extent does the applicant’s research career demonstrate excellence in research, leadership, and benefits to the wider New Zealand SI&amp;T system? </a:t>
            </a:r>
          </a:p>
          <a:p>
            <a:pPr marL="457200" lvl="0" indent="-457200">
              <a:lnSpc>
                <a:spcPct val="107000"/>
              </a:lnSpc>
              <a:spcAft>
                <a:spcPts val="800"/>
              </a:spcAft>
              <a:buSzPct val="100000"/>
              <a:buFont typeface="+mj-lt"/>
              <a:buAutoNum type="arabicPeriod"/>
              <a:tabLst>
                <a:tab pos="457200" algn="l"/>
              </a:tabLst>
            </a:pPr>
            <a:r>
              <a:rPr lang="en-US" sz="2200" kern="0" dirty="0"/>
              <a:t>To what extent does the proposed project enhance, or leverage, the applicant’s excellence in research, their leadership, and (where relevant) their ability to create benefits to the wider New Zealand SI&amp;T system? </a:t>
            </a:r>
          </a:p>
        </p:txBody>
      </p:sp>
    </p:spTree>
    <p:extLst>
      <p:ext uri="{BB962C8B-B14F-4D97-AF65-F5344CB8AC3E}">
        <p14:creationId xmlns:p14="http://schemas.microsoft.com/office/powerpoint/2010/main" val="13779096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610393" y="-266700"/>
            <a:ext cx="10529292" cy="1781532"/>
          </a:xfrm>
        </p:spPr>
        <p:txBody>
          <a:bodyPr>
            <a:normAutofit/>
          </a:bodyPr>
          <a:lstStyle/>
          <a:p>
            <a:r>
              <a:rPr lang="mi-NZ" sz="4000" b="0" dirty="0"/>
              <a:t>Applicant-solicited referee reports (all fellowships)</a:t>
            </a:r>
            <a:endParaRPr lang="en-NZ" sz="4000" dirty="0"/>
          </a:p>
        </p:txBody>
      </p:sp>
      <p:sp>
        <p:nvSpPr>
          <p:cNvPr id="3" name="TextBox 2">
            <a:extLst>
              <a:ext uri="{FF2B5EF4-FFF2-40B4-BE49-F238E27FC236}">
                <a16:creationId xmlns:a16="http://schemas.microsoft.com/office/drawing/2014/main" id="{A8553BEF-643E-26B6-D39B-5FC12036FCFE}"/>
              </a:ext>
            </a:extLst>
          </p:cNvPr>
          <p:cNvSpPr txBox="1"/>
          <p:nvPr/>
        </p:nvSpPr>
        <p:spPr>
          <a:xfrm>
            <a:off x="460376" y="1227991"/>
            <a:ext cx="11747499" cy="7555915"/>
          </a:xfrm>
          <a:prstGeom prst="rect">
            <a:avLst/>
          </a:prstGeom>
          <a:noFill/>
        </p:spPr>
        <p:txBody>
          <a:bodyPr wrap="square">
            <a:spAutoFit/>
          </a:bodyPr>
          <a:lstStyle/>
          <a:p>
            <a:pPr marL="285750" indent="-285750">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To support the panel decision, applicants must solicit </a:t>
            </a:r>
            <a:r>
              <a:rPr lang="en-NZ" sz="2000" b="1" dirty="0">
                <a:latin typeface="Calibri" panose="020F0502020204030204" pitchFamily="34" charset="0"/>
                <a:cs typeface="Arial" panose="020B0604020202020204" pitchFamily="34" charset="0"/>
              </a:rPr>
              <a:t>3 referee reports </a:t>
            </a:r>
            <a:r>
              <a:rPr lang="en-NZ" sz="2000" dirty="0">
                <a:latin typeface="Calibri" panose="020F0502020204030204" pitchFamily="34" charset="0"/>
                <a:cs typeface="Arial" panose="020B0604020202020204" pitchFamily="34" charset="0"/>
              </a:rPr>
              <a:t>(2 for </a:t>
            </a:r>
            <a:r>
              <a:rPr lang="en-NZ" sz="2000" dirty="0" err="1">
                <a:latin typeface="Calibri" panose="020F0502020204030204" pitchFamily="34" charset="0"/>
                <a:cs typeface="Arial" panose="020B0604020202020204" pitchFamily="34" charset="0"/>
              </a:rPr>
              <a:t>Tūārangi</a:t>
            </a:r>
            <a:r>
              <a:rPr lang="en-NZ" sz="2000" dirty="0">
                <a:latin typeface="Calibri" panose="020F0502020204030204" pitchFamily="34" charset="0"/>
                <a:cs typeface="Arial" panose="020B0604020202020204" pitchFamily="34" charset="0"/>
              </a:rPr>
              <a:t>)</a:t>
            </a:r>
          </a:p>
          <a:p>
            <a:pPr marL="285750" indent="-285750">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It is the </a:t>
            </a:r>
            <a:r>
              <a:rPr lang="en-NZ" sz="2000" b="1" dirty="0">
                <a:latin typeface="Calibri" panose="020F0502020204030204" pitchFamily="34" charset="0"/>
                <a:cs typeface="Arial" panose="020B0604020202020204" pitchFamily="34" charset="0"/>
              </a:rPr>
              <a:t>applicant’s responsibility </a:t>
            </a:r>
            <a:r>
              <a:rPr lang="en-NZ" sz="2000" dirty="0">
                <a:latin typeface="Calibri" panose="020F0502020204030204" pitchFamily="34" charset="0"/>
                <a:cs typeface="Arial" panose="020B0604020202020204" pitchFamily="34" charset="0"/>
              </a:rPr>
              <a:t>to ensure we receive the required number of reports</a:t>
            </a:r>
          </a:p>
          <a:p>
            <a:pPr marL="285750" indent="-285750">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Your application will be </a:t>
            </a:r>
            <a:r>
              <a:rPr lang="en-NZ" sz="2000" b="1" dirty="0">
                <a:latin typeface="Calibri" panose="020F0502020204030204" pitchFamily="34" charset="0"/>
                <a:cs typeface="Arial" panose="020B0604020202020204" pitchFamily="34" charset="0"/>
              </a:rPr>
              <a:t>withdrawn without </a:t>
            </a:r>
            <a:r>
              <a:rPr lang="en-NZ" sz="2000" dirty="0">
                <a:latin typeface="Calibri" panose="020F0502020204030204" pitchFamily="34" charset="0"/>
                <a:cs typeface="Arial" panose="020B0604020202020204" pitchFamily="34" charset="0"/>
              </a:rPr>
              <a:t>the necessary referee reports</a:t>
            </a:r>
          </a:p>
          <a:p>
            <a:pPr marL="285750" indent="-285750">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If the Society receives more than 3 reports (2 for </a:t>
            </a:r>
            <a:r>
              <a:rPr lang="en-NZ" sz="2000" dirty="0" err="1">
                <a:latin typeface="Calibri" panose="020F0502020204030204" pitchFamily="34" charset="0"/>
                <a:cs typeface="Arial" panose="020B0604020202020204" pitchFamily="34" charset="0"/>
              </a:rPr>
              <a:t>Tūārangi</a:t>
            </a:r>
            <a:r>
              <a:rPr lang="en-NZ" sz="2000" dirty="0">
                <a:latin typeface="Calibri" panose="020F0502020204030204" pitchFamily="34" charset="0"/>
                <a:cs typeface="Arial" panose="020B0604020202020204" pitchFamily="34" charset="0"/>
              </a:rPr>
              <a:t>), we will use the first 3 reports received.</a:t>
            </a:r>
          </a:p>
          <a:p>
            <a:pPr marL="285750" indent="-285750">
              <a:spcBef>
                <a:spcPts val="600"/>
              </a:spcBef>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It is recommended that you first </a:t>
            </a:r>
            <a:r>
              <a:rPr lang="en-NZ" sz="2000" b="1" dirty="0">
                <a:latin typeface="Calibri" panose="020F0502020204030204" pitchFamily="34" charset="0"/>
                <a:cs typeface="Arial" panose="020B0604020202020204" pitchFamily="34" charset="0"/>
              </a:rPr>
              <a:t>ensure</a:t>
            </a:r>
            <a:r>
              <a:rPr lang="en-NZ" sz="2000" dirty="0">
                <a:latin typeface="Calibri" panose="020F0502020204030204" pitchFamily="34" charset="0"/>
                <a:cs typeface="Arial" panose="020B0604020202020204" pitchFamily="34" charset="0"/>
              </a:rPr>
              <a:t> your proposed </a:t>
            </a:r>
            <a:r>
              <a:rPr lang="en-NZ" sz="2000" b="1" dirty="0">
                <a:latin typeface="Calibri" panose="020F0502020204030204" pitchFamily="34" charset="0"/>
                <a:cs typeface="Arial" panose="020B0604020202020204" pitchFamily="34" charset="0"/>
              </a:rPr>
              <a:t>referees</a:t>
            </a:r>
            <a:r>
              <a:rPr lang="en-NZ" sz="2000" dirty="0">
                <a:latin typeface="Calibri" panose="020F0502020204030204" pitchFamily="34" charset="0"/>
                <a:cs typeface="Arial" panose="020B0604020202020204" pitchFamily="34" charset="0"/>
              </a:rPr>
              <a:t> are </a:t>
            </a:r>
            <a:r>
              <a:rPr lang="en-NZ" sz="2000" b="1" dirty="0">
                <a:latin typeface="Calibri" panose="020F0502020204030204" pitchFamily="34" charset="0"/>
                <a:cs typeface="Arial" panose="020B0604020202020204" pitchFamily="34" charset="0"/>
              </a:rPr>
              <a:t>willing to provide the Royal Society Te </a:t>
            </a:r>
            <a:r>
              <a:rPr lang="en-NZ" sz="2000" b="1" dirty="0" err="1">
                <a:latin typeface="Calibri" panose="020F0502020204030204" pitchFamily="34" charset="0"/>
                <a:cs typeface="Arial" panose="020B0604020202020204" pitchFamily="34" charset="0"/>
              </a:rPr>
              <a:t>Apārangi</a:t>
            </a:r>
            <a:r>
              <a:rPr lang="en-NZ" sz="2000" b="1" dirty="0">
                <a:latin typeface="Calibri" panose="020F0502020204030204" pitchFamily="34" charset="0"/>
                <a:cs typeface="Arial" panose="020B0604020202020204" pitchFamily="34" charset="0"/>
              </a:rPr>
              <a:t> with a referee report </a:t>
            </a:r>
            <a:r>
              <a:rPr lang="en-NZ" sz="2000" dirty="0">
                <a:latin typeface="Calibri" panose="020F0502020204030204" pitchFamily="34" charset="0"/>
                <a:cs typeface="Arial" panose="020B0604020202020204" pitchFamily="34" charset="0"/>
              </a:rPr>
              <a:t>before the referee report closing date listed in the timeline. </a:t>
            </a:r>
          </a:p>
          <a:p>
            <a:pPr marL="285750" indent="-285750">
              <a:spcBef>
                <a:spcPts val="600"/>
              </a:spcBef>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The Society will invite all referees listed in your application at the application closing date. This may take a couple of days. </a:t>
            </a:r>
            <a:r>
              <a:rPr lang="en-NZ" sz="2000" b="1" dirty="0">
                <a:latin typeface="Calibri" panose="020F0502020204030204" pitchFamily="34" charset="0"/>
                <a:cs typeface="Arial" panose="020B0604020202020204" pitchFamily="34" charset="0"/>
              </a:rPr>
              <a:t>We will notify all applicants and research offices when we have sent out the referee invites</a:t>
            </a:r>
            <a:r>
              <a:rPr lang="en-NZ" sz="2000" dirty="0">
                <a:latin typeface="Calibri" panose="020F0502020204030204" pitchFamily="34" charset="0"/>
                <a:cs typeface="Arial" panose="020B0604020202020204" pitchFamily="34" charset="0"/>
              </a:rPr>
              <a:t>.</a:t>
            </a:r>
          </a:p>
          <a:p>
            <a:pPr marL="285750" indent="-285750">
              <a:spcBef>
                <a:spcPts val="600"/>
              </a:spcBef>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After this, </a:t>
            </a:r>
            <a:r>
              <a:rPr lang="en-NZ" sz="2000" b="1" dirty="0">
                <a:latin typeface="Calibri" panose="020F0502020204030204" pitchFamily="34" charset="0"/>
                <a:cs typeface="Arial" panose="020B0604020202020204" pitchFamily="34" charset="0"/>
              </a:rPr>
              <a:t>check with your referees if they have received the invitation,</a:t>
            </a:r>
            <a:r>
              <a:rPr lang="en-NZ" sz="2000" dirty="0">
                <a:latin typeface="Calibri" panose="020F0502020204030204" pitchFamily="34" charset="0"/>
                <a:cs typeface="Arial" panose="020B0604020202020204" pitchFamily="34" charset="0"/>
              </a:rPr>
              <a:t> as portal generated emails sometimes end up in junk or spam filters.</a:t>
            </a:r>
          </a:p>
          <a:p>
            <a:pPr marL="285750" indent="-285750">
              <a:spcBef>
                <a:spcPts val="600"/>
              </a:spcBef>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You </a:t>
            </a:r>
            <a:r>
              <a:rPr lang="en-NZ" sz="2000" b="1" dirty="0">
                <a:latin typeface="Calibri" panose="020F0502020204030204" pitchFamily="34" charset="0"/>
                <a:cs typeface="Arial" panose="020B0604020202020204" pitchFamily="34" charset="0"/>
              </a:rPr>
              <a:t>can invite additional referees</a:t>
            </a:r>
            <a:r>
              <a:rPr lang="en-NZ" sz="2000" dirty="0">
                <a:latin typeface="Calibri" panose="020F0502020204030204" pitchFamily="34" charset="0"/>
                <a:cs typeface="Arial" panose="020B0604020202020204" pitchFamily="34" charset="0"/>
              </a:rPr>
              <a:t> if you are concerned that one of your referees will not submit on time. Log on to the portal, add contact details for additional referees, and select “Submit”. Again, check using your own email if your referee has received the email.</a:t>
            </a:r>
          </a:p>
          <a:p>
            <a:pPr marL="285750" indent="-285750">
              <a:spcBef>
                <a:spcPts val="600"/>
              </a:spcBef>
              <a:spcAft>
                <a:spcPts val="600"/>
              </a:spcAft>
              <a:buFont typeface="Arial" panose="020B0604020202020204" pitchFamily="34" charset="0"/>
              <a:buChar char="•"/>
            </a:pPr>
            <a:r>
              <a:rPr lang="en-NZ" sz="2000" b="1" dirty="0">
                <a:latin typeface="Calibri" panose="020F0502020204030204" pitchFamily="34" charset="0"/>
                <a:cs typeface="Arial" panose="020B0604020202020204" pitchFamily="34" charset="0"/>
              </a:rPr>
              <a:t>If your referee has not received the email</a:t>
            </a:r>
            <a:r>
              <a:rPr lang="en-NZ" sz="2000" dirty="0">
                <a:latin typeface="Calibri" panose="020F0502020204030204" pitchFamily="34" charset="0"/>
                <a:cs typeface="Arial" panose="020B0604020202020204" pitchFamily="34" charset="0"/>
              </a:rPr>
              <a:t>, ask them to contact </a:t>
            </a:r>
            <a:r>
              <a:rPr lang="en-NZ" sz="2000" dirty="0">
                <a:latin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tawhia@royalsociety.org.nz</a:t>
            </a:r>
            <a:r>
              <a:rPr lang="en-NZ" sz="2000" dirty="0">
                <a:latin typeface="Calibri" panose="020F0502020204030204" pitchFamily="34" charset="0"/>
                <a:cs typeface="Arial" panose="020B0604020202020204" pitchFamily="34" charset="0"/>
              </a:rPr>
              <a:t>.</a:t>
            </a:r>
          </a:p>
          <a:p>
            <a:pPr marL="285750" indent="-285750">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You can </a:t>
            </a:r>
            <a:r>
              <a:rPr lang="en-NZ" sz="2000" b="1" dirty="0">
                <a:latin typeface="Calibri" panose="020F0502020204030204" pitchFamily="34" charset="0"/>
                <a:cs typeface="Arial" panose="020B0604020202020204" pitchFamily="34" charset="0"/>
              </a:rPr>
              <a:t>check referee reports’ status </a:t>
            </a:r>
            <a:r>
              <a:rPr lang="en-NZ" sz="2000" dirty="0">
                <a:latin typeface="Calibri" panose="020F0502020204030204" pitchFamily="34" charset="0"/>
                <a:cs typeface="Arial" panose="020B0604020202020204" pitchFamily="34" charset="0"/>
              </a:rPr>
              <a:t>on the portal (envelope symbol = email sent; tick = report received).</a:t>
            </a:r>
          </a:p>
          <a:p>
            <a:pPr marL="285750" indent="-285750">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If we have not received the required referee reports by the referee closing time, we will give you an </a:t>
            </a:r>
            <a:r>
              <a:rPr lang="en-NZ" sz="2000" b="1" dirty="0">
                <a:latin typeface="Calibri" panose="020F0502020204030204" pitchFamily="34" charset="0"/>
                <a:cs typeface="Arial" panose="020B0604020202020204" pitchFamily="34" charset="0"/>
              </a:rPr>
              <a:t>additional 24 hours</a:t>
            </a:r>
            <a:r>
              <a:rPr lang="en-NZ" sz="2000" dirty="0">
                <a:latin typeface="Calibri" panose="020F0502020204030204" pitchFamily="34" charset="0"/>
                <a:cs typeface="Arial" panose="020B0604020202020204" pitchFamily="34" charset="0"/>
              </a:rPr>
              <a:t> to solicit any outstanding or new reports required to be eligible.</a:t>
            </a:r>
          </a:p>
          <a:p>
            <a:pPr marL="285750" indent="-285750">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We will </a:t>
            </a:r>
            <a:r>
              <a:rPr lang="en-NZ" sz="2000" b="1" dirty="0">
                <a:latin typeface="Calibri" panose="020F0502020204030204" pitchFamily="34" charset="0"/>
                <a:cs typeface="Arial" panose="020B0604020202020204" pitchFamily="34" charset="0"/>
              </a:rPr>
              <a:t>not extend referee report deadlines </a:t>
            </a:r>
            <a:r>
              <a:rPr lang="en-NZ" sz="2000" dirty="0">
                <a:latin typeface="Calibri" panose="020F0502020204030204" pitchFamily="34" charset="0"/>
                <a:cs typeface="Arial" panose="020B0604020202020204" pitchFamily="34" charset="0"/>
              </a:rPr>
              <a:t>for ANY reason.</a:t>
            </a:r>
          </a:p>
          <a:p>
            <a:pPr marL="285750" indent="-285750">
              <a:spcAft>
                <a:spcPts val="6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Referee reports will be treated as confidential by the Royal Society Te Apārangi (parts of the Mana T</a:t>
            </a:r>
            <a:r>
              <a:rPr lang="mi-NZ" sz="2000" dirty="0"/>
              <a:t>ūāpapa reports will be made available to the applicant at the end of the round)</a:t>
            </a:r>
            <a:endParaRPr lang="en-NZ" sz="1800"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0716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521095" y="0"/>
            <a:ext cx="10529292" cy="1781532"/>
          </a:xfrm>
        </p:spPr>
        <p:txBody>
          <a:bodyPr>
            <a:normAutofit/>
          </a:bodyPr>
          <a:lstStyle/>
          <a:p>
            <a:r>
              <a:rPr lang="mi-NZ" sz="4000" b="0" dirty="0"/>
              <a:t>Who should be my referees?</a:t>
            </a:r>
            <a:endParaRPr lang="en-NZ" sz="4000" dirty="0"/>
          </a:p>
        </p:txBody>
      </p:sp>
      <p:sp>
        <p:nvSpPr>
          <p:cNvPr id="6" name="TextBox 5">
            <a:extLst>
              <a:ext uri="{FF2B5EF4-FFF2-40B4-BE49-F238E27FC236}">
                <a16:creationId xmlns:a16="http://schemas.microsoft.com/office/drawing/2014/main" id="{84E02AA5-8159-8C81-5F1B-D3FFDDFF6F71}"/>
              </a:ext>
            </a:extLst>
          </p:cNvPr>
          <p:cNvSpPr txBox="1"/>
          <p:nvPr/>
        </p:nvSpPr>
        <p:spPr>
          <a:xfrm>
            <a:off x="521095" y="1553721"/>
            <a:ext cx="10987087" cy="7140416"/>
          </a:xfrm>
          <a:prstGeom prst="rect">
            <a:avLst/>
          </a:prstGeom>
          <a:noFill/>
        </p:spPr>
        <p:txBody>
          <a:bodyPr wrap="square">
            <a:spAutoFit/>
          </a:bodyPr>
          <a:lstStyle/>
          <a:p>
            <a:pPr marL="342900" indent="-342900">
              <a:spcAft>
                <a:spcPts val="1200"/>
              </a:spcAft>
              <a:buFont typeface="Arial" panose="020B0604020202020204" pitchFamily="34" charset="0"/>
              <a:buChar char="•"/>
            </a:pPr>
            <a:r>
              <a:rPr lang="en-NZ" sz="2000" dirty="0">
                <a:latin typeface="Calibri" panose="020F0502020204030204" pitchFamily="34" charset="0"/>
                <a:ea typeface="Arial" panose="020B0604020202020204" pitchFamily="34" charset="0"/>
                <a:cs typeface="Arial" panose="020B0604020202020204" pitchFamily="34" charset="0"/>
              </a:rPr>
              <a:t>At least </a:t>
            </a:r>
            <a:r>
              <a:rPr lang="en-NZ" sz="2000" b="1" dirty="0">
                <a:latin typeface="Calibri" panose="020F0502020204030204" pitchFamily="34" charset="0"/>
                <a:ea typeface="Arial" panose="020B0604020202020204" pitchFamily="34" charset="0"/>
                <a:cs typeface="Arial" panose="020B0604020202020204" pitchFamily="34" charset="0"/>
              </a:rPr>
              <a:t>2</a:t>
            </a:r>
            <a:r>
              <a:rPr lang="en-NZ" sz="2000" dirty="0">
                <a:latin typeface="Calibri" panose="020F0502020204030204" pitchFamily="34" charset="0"/>
                <a:ea typeface="Arial" panose="020B0604020202020204" pitchFamily="34" charset="0"/>
                <a:cs typeface="Arial" panose="020B0604020202020204" pitchFamily="34" charset="0"/>
              </a:rPr>
              <a:t> of your referees should be able to comment </a:t>
            </a:r>
            <a:r>
              <a:rPr lang="en-NZ" sz="2000" b="1" dirty="0">
                <a:latin typeface="Calibri" panose="020F0502020204030204" pitchFamily="34" charset="0"/>
                <a:ea typeface="Arial" panose="020B0604020202020204" pitchFamily="34" charset="0"/>
                <a:cs typeface="Arial" panose="020B0604020202020204" pitchFamily="34" charset="0"/>
              </a:rPr>
              <a:t>on your capability and/or potential as a researcher</a:t>
            </a:r>
            <a:r>
              <a:rPr lang="en-NZ" sz="2000" dirty="0">
                <a:latin typeface="Calibri" panose="020F0502020204030204" pitchFamily="34" charset="0"/>
                <a:ea typeface="Arial" panose="020B0604020202020204" pitchFamily="34" charset="0"/>
                <a:cs typeface="Arial" panose="020B0604020202020204" pitchFamily="34" charset="0"/>
              </a:rPr>
              <a:t>. Where relevant, you may choose to have one referee comment on other aspects important for your career as a researcher, e.g. working with communities, stakeholder relationships, demonstration of leadership, research service or any other aspects you see relevant. </a:t>
            </a:r>
          </a:p>
          <a:p>
            <a:pPr marL="342900" indent="-342900">
              <a:spcAft>
                <a:spcPts val="1200"/>
              </a:spcAft>
              <a:buFont typeface="Arial" panose="020B0604020202020204" pitchFamily="34" charset="0"/>
              <a:buChar char="•"/>
            </a:pPr>
            <a:r>
              <a:rPr lang="en-NZ" sz="2000" b="1" dirty="0">
                <a:latin typeface="Calibri" panose="020F0502020204030204" pitchFamily="34" charset="0"/>
                <a:ea typeface="Arial" panose="020B0604020202020204" pitchFamily="34" charset="0"/>
                <a:cs typeface="Arial" panose="020B0604020202020204" pitchFamily="34" charset="0"/>
              </a:rPr>
              <a:t>International Referees</a:t>
            </a:r>
            <a:r>
              <a:rPr lang="en-NZ" sz="2000" dirty="0">
                <a:latin typeface="Calibri" panose="020F0502020204030204" pitchFamily="34" charset="0"/>
                <a:ea typeface="Arial" panose="020B0604020202020204" pitchFamily="34" charset="0"/>
                <a:cs typeface="Arial" panose="020B0604020202020204" pitchFamily="34" charset="0"/>
              </a:rPr>
              <a:t>: For Mana</a:t>
            </a:r>
            <a:r>
              <a:rPr lang="en-NZ" sz="2000" dirty="0">
                <a:latin typeface="Calibri" panose="020F0502020204030204" pitchFamily="34" charset="0"/>
                <a:cs typeface="Arial" panose="020B0604020202020204" pitchFamily="34" charset="0"/>
              </a:rPr>
              <a:t> T</a:t>
            </a:r>
            <a:r>
              <a:rPr lang="mi-NZ" sz="2000" dirty="0">
                <a:latin typeface="Calibri" panose="020F0502020204030204" pitchFamily="34" charset="0"/>
                <a:cs typeface="Arial" panose="020B0604020202020204" pitchFamily="34" charset="0"/>
              </a:rPr>
              <a:t>ūānuku Research Leader applications, at least one of your referees reports must be from an international referee. </a:t>
            </a:r>
            <a:r>
              <a:rPr lang="en-NZ" sz="2000" dirty="0">
                <a:latin typeface="Calibri" panose="020F0502020204030204" pitchFamily="34" charset="0"/>
                <a:ea typeface="Arial" panose="020B0604020202020204" pitchFamily="34" charset="0"/>
                <a:cs typeface="Arial" panose="020B0604020202020204" pitchFamily="34" charset="0"/>
              </a:rPr>
              <a:t>For Mana</a:t>
            </a:r>
            <a:r>
              <a:rPr lang="en-NZ" sz="2000" dirty="0">
                <a:latin typeface="Calibri" panose="020F0502020204030204" pitchFamily="34" charset="0"/>
                <a:cs typeface="Arial" panose="020B0604020202020204" pitchFamily="34" charset="0"/>
              </a:rPr>
              <a:t> T</a:t>
            </a:r>
            <a:r>
              <a:rPr lang="mi-NZ" sz="2000" dirty="0">
                <a:latin typeface="Calibri" panose="020F0502020204030204" pitchFamily="34" charset="0"/>
                <a:cs typeface="Arial" panose="020B0604020202020204" pitchFamily="34" charset="0"/>
              </a:rPr>
              <a:t>ūāpapa Future Research Leader applicants, you are welcome to invite international referees but this is not a requirement.</a:t>
            </a:r>
            <a:endParaRPr lang="en-NZ" sz="2000" dirty="0">
              <a:latin typeface="Calibri" panose="020F0502020204030204" pitchFamily="34" charset="0"/>
              <a:cs typeface="Arial" panose="020B0604020202020204" pitchFamily="34" charset="0"/>
            </a:endParaRPr>
          </a:p>
          <a:p>
            <a:pPr marL="342900" indent="-342900">
              <a:spcAft>
                <a:spcPts val="1200"/>
              </a:spcAft>
              <a:buFont typeface="Arial" panose="020B0604020202020204" pitchFamily="34" charset="0"/>
              <a:buChar char="•"/>
            </a:pPr>
            <a:r>
              <a:rPr lang="en-NZ" sz="2000" dirty="0">
                <a:latin typeface="Calibri" panose="020F0502020204030204" pitchFamily="34" charset="0"/>
                <a:ea typeface="Arial" panose="020B0604020202020204" pitchFamily="34" charset="0"/>
                <a:cs typeface="Arial" panose="020B0604020202020204" pitchFamily="34" charset="0"/>
              </a:rPr>
              <a:t>STRONGLY encouraged to </a:t>
            </a:r>
            <a:r>
              <a:rPr lang="en-NZ" sz="2000" b="1" dirty="0">
                <a:latin typeface="Calibri" panose="020F0502020204030204" pitchFamily="34" charset="0"/>
                <a:ea typeface="Arial" panose="020B0604020202020204" pitchFamily="34" charset="0"/>
                <a:cs typeface="Arial" panose="020B0604020202020204" pitchFamily="34" charset="0"/>
              </a:rPr>
              <a:t>not have all your referees from the same organisation</a:t>
            </a:r>
            <a:r>
              <a:rPr lang="en-NZ" sz="2000" dirty="0">
                <a:latin typeface="Calibri" panose="020F0502020204030204" pitchFamily="34" charset="0"/>
                <a:ea typeface="Arial" panose="020B0604020202020204" pitchFamily="34" charset="0"/>
                <a:cs typeface="Arial" panose="020B0604020202020204" pitchFamily="34" charset="0"/>
              </a:rPr>
              <a:t>.</a:t>
            </a:r>
          </a:p>
          <a:p>
            <a:pPr marL="342900" indent="-342900">
              <a:spcAft>
                <a:spcPts val="1200"/>
              </a:spcAft>
              <a:buFont typeface="Arial" panose="020B0604020202020204" pitchFamily="34" charset="0"/>
              <a:buChar char="•"/>
            </a:pPr>
            <a:r>
              <a:rPr lang="en-NZ" sz="2000" dirty="0">
                <a:latin typeface="Calibri" panose="020F0502020204030204" pitchFamily="34" charset="0"/>
                <a:ea typeface="Arial" panose="020B0604020202020204" pitchFamily="34" charset="0"/>
                <a:cs typeface="Arial" panose="020B0604020202020204" pitchFamily="34" charset="0"/>
              </a:rPr>
              <a:t>For </a:t>
            </a:r>
            <a:r>
              <a:rPr lang="en-NZ" sz="2000" b="1" dirty="0">
                <a:latin typeface="Calibri" panose="020F0502020204030204" pitchFamily="34" charset="0"/>
                <a:ea typeface="Arial" panose="020B0604020202020204" pitchFamily="34" charset="0"/>
                <a:cs typeface="Arial" panose="020B0604020202020204" pitchFamily="34" charset="0"/>
              </a:rPr>
              <a:t>Mana </a:t>
            </a:r>
            <a:r>
              <a:rPr lang="en-NZ" sz="2000" b="1" dirty="0">
                <a:latin typeface="Calibri" panose="020F0502020204030204" pitchFamily="34" charset="0"/>
                <a:cs typeface="Arial" panose="020B0604020202020204" pitchFamily="34" charset="0"/>
              </a:rPr>
              <a:t>T</a:t>
            </a:r>
            <a:r>
              <a:rPr lang="mi-NZ" sz="2000" b="1" dirty="0"/>
              <a:t>ūāpapa </a:t>
            </a:r>
            <a:r>
              <a:rPr lang="mi-NZ" sz="2000" dirty="0"/>
              <a:t>applicants only, </a:t>
            </a:r>
            <a:r>
              <a:rPr lang="en-NZ" sz="2000" b="1" dirty="0">
                <a:latin typeface="Calibri" panose="020F0502020204030204" pitchFamily="34" charset="0"/>
                <a:cs typeface="Arial" panose="020B0604020202020204" pitchFamily="34" charset="0"/>
              </a:rPr>
              <a:t>o</a:t>
            </a:r>
            <a:r>
              <a:rPr lang="en-NZ" sz="2000" b="1" dirty="0">
                <a:effectLst/>
                <a:latin typeface="Calibri" panose="020F0502020204030204" pitchFamily="34" charset="0"/>
                <a:ea typeface="Arial" panose="020B0604020202020204" pitchFamily="34" charset="0"/>
                <a:cs typeface="Arial" panose="020B0604020202020204" pitchFamily="34" charset="0"/>
              </a:rPr>
              <a:t>ne of your referees must be your PhD or Postdoctoral supervisor </a:t>
            </a:r>
            <a:r>
              <a:rPr lang="en-NZ" sz="2000" dirty="0">
                <a:effectLst/>
                <a:latin typeface="Calibri" panose="020F0502020204030204" pitchFamily="34" charset="0"/>
                <a:ea typeface="Arial" panose="020B0604020202020204" pitchFamily="34" charset="0"/>
                <a:cs typeface="Arial" panose="020B0604020202020204" pitchFamily="34" charset="0"/>
              </a:rPr>
              <a:t>unless otherwise approved by the Royal Society Te Apārangi.</a:t>
            </a:r>
            <a:endParaRPr lang="en-NZ" sz="2000" dirty="0">
              <a:latin typeface="Calibri" panose="020F0502020204030204" pitchFamily="34" charset="0"/>
              <a:cs typeface="Arial" panose="020B0604020202020204" pitchFamily="34" charset="0"/>
            </a:endParaRPr>
          </a:p>
          <a:p>
            <a:pPr marL="285750" indent="-285750">
              <a:spcAft>
                <a:spcPts val="12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Referees should ideally </a:t>
            </a:r>
            <a:r>
              <a:rPr lang="en-NZ" sz="2000" b="1" dirty="0">
                <a:latin typeface="Calibri" panose="020F0502020204030204" pitchFamily="34" charset="0"/>
                <a:cs typeface="Arial" panose="020B0604020202020204" pitchFamily="34" charset="0"/>
              </a:rPr>
              <a:t>not have a direct conflict of interest with the applicant </a:t>
            </a:r>
            <a:r>
              <a:rPr lang="en-NZ" sz="2000" dirty="0">
                <a:latin typeface="Calibri" panose="020F0502020204030204" pitchFamily="34" charset="0"/>
                <a:cs typeface="Arial" panose="020B0604020202020204" pitchFamily="34" charset="0"/>
              </a:rPr>
              <a:t>(i.e. should not hold a line of management role over the applicant at the Host or be directly involved in the applicant’s proposed research) as funding of the application would be seen to benefit the referee. However, </a:t>
            </a:r>
            <a:r>
              <a:rPr lang="en-NZ" sz="2000" dirty="0">
                <a:latin typeface="Calibri" panose="020F0502020204030204" pitchFamily="34" charset="0"/>
                <a:ea typeface="Arial" panose="020B0604020202020204" pitchFamily="34" charset="0"/>
                <a:cs typeface="Arial" panose="020B0604020202020204" pitchFamily="34" charset="0"/>
              </a:rPr>
              <a:t>for Mana </a:t>
            </a:r>
            <a:r>
              <a:rPr lang="en-NZ" sz="2000" dirty="0">
                <a:latin typeface="Calibri" panose="020F0502020204030204" pitchFamily="34" charset="0"/>
                <a:cs typeface="Arial" panose="020B0604020202020204" pitchFamily="34" charset="0"/>
              </a:rPr>
              <a:t>T</a:t>
            </a:r>
            <a:r>
              <a:rPr lang="mi-NZ" sz="2000" dirty="0"/>
              <a:t>ūāpapa applicants </a:t>
            </a:r>
            <a:r>
              <a:rPr lang="en-NZ" sz="2000" dirty="0">
                <a:latin typeface="Calibri" panose="020F0502020204030204" pitchFamily="34" charset="0"/>
                <a:cs typeface="Arial" panose="020B0604020202020204" pitchFamily="34" charset="0"/>
              </a:rPr>
              <a:t>we accept conflicts as a result of the requirement for applicant to use either their PhD or Postdoctoral supervisor as a referee.</a:t>
            </a:r>
          </a:p>
          <a:p>
            <a:pPr marL="285750" indent="-285750">
              <a:spcAft>
                <a:spcPts val="1200"/>
              </a:spcAft>
              <a:buFont typeface="Arial" panose="020B0604020202020204" pitchFamily="34" charset="0"/>
              <a:buChar char="•"/>
            </a:pPr>
            <a:r>
              <a:rPr lang="en-NZ" sz="2000" dirty="0">
                <a:latin typeface="Calibri" panose="020F0502020204030204" pitchFamily="34" charset="0"/>
                <a:cs typeface="Arial" panose="020B0604020202020204" pitchFamily="34" charset="0"/>
              </a:rPr>
              <a:t>If possible, it is recommended to use referees you have </a:t>
            </a:r>
            <a:r>
              <a:rPr lang="en-NZ" sz="2000" b="1" dirty="0">
                <a:latin typeface="Calibri" panose="020F0502020204030204" pitchFamily="34" charset="0"/>
                <a:cs typeface="Arial" panose="020B0604020202020204" pitchFamily="34" charset="0"/>
              </a:rPr>
              <a:t>not co-published with in the last 5 yea</a:t>
            </a:r>
            <a:r>
              <a:rPr lang="en-NZ" sz="2000" dirty="0">
                <a:latin typeface="Calibri" panose="020F0502020204030204" pitchFamily="34" charset="0"/>
                <a:cs typeface="Arial" panose="020B0604020202020204" pitchFamily="34" charset="0"/>
              </a:rPr>
              <a:t>rs. However, it is recognized for Mana T</a:t>
            </a:r>
            <a:r>
              <a:rPr lang="mi-NZ" sz="2000" dirty="0"/>
              <a:t>ūāpapa applicants </a:t>
            </a:r>
            <a:r>
              <a:rPr lang="en-NZ" sz="2000" dirty="0">
                <a:latin typeface="Calibri" panose="020F0502020204030204" pitchFamily="34" charset="0"/>
                <a:cs typeface="Arial" panose="020B0604020202020204" pitchFamily="34" charset="0"/>
              </a:rPr>
              <a:t>that this is inherently more difficult for researchers who recently completed their PhD compared to researchers at a later stage in their career, so this will be assessed flexibly and within context by the assessment panel.</a:t>
            </a:r>
          </a:p>
          <a:p>
            <a:endParaRPr lang="en-NZ" dirty="0"/>
          </a:p>
        </p:txBody>
      </p:sp>
    </p:spTree>
    <p:extLst>
      <p:ext uri="{BB962C8B-B14F-4D97-AF65-F5344CB8AC3E}">
        <p14:creationId xmlns:p14="http://schemas.microsoft.com/office/powerpoint/2010/main" val="2288911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292" y="490722"/>
            <a:ext cx="10529292" cy="1781532"/>
          </a:xfrm>
        </p:spPr>
        <p:txBody>
          <a:bodyPr anchor="ctr">
            <a:normAutofit/>
          </a:bodyPr>
          <a:lstStyle/>
          <a:p>
            <a:r>
              <a:rPr lang="mi-NZ" sz="5400" dirty="0"/>
              <a:t>Tāwhia te Mana - </a:t>
            </a:r>
            <a:r>
              <a:rPr lang="en-NZ" sz="5400" kern="100" dirty="0">
                <a:effectLst/>
              </a:rPr>
              <a:t>three fellowships for different career stages</a:t>
            </a:r>
            <a:endParaRPr lang="en-US" sz="5400" dirty="0"/>
          </a:p>
        </p:txBody>
      </p:sp>
      <p:graphicFrame>
        <p:nvGraphicFramePr>
          <p:cNvPr id="4" name="Table 3">
            <a:extLst>
              <a:ext uri="{FF2B5EF4-FFF2-40B4-BE49-F238E27FC236}">
                <a16:creationId xmlns:a16="http://schemas.microsoft.com/office/drawing/2014/main" id="{00158538-7D6F-08FA-E436-499517D5FCBC}"/>
              </a:ext>
            </a:extLst>
          </p:cNvPr>
          <p:cNvGraphicFramePr>
            <a:graphicFrameLocks noGrp="1"/>
          </p:cNvGraphicFramePr>
          <p:nvPr>
            <p:extLst>
              <p:ext uri="{D42A27DB-BD31-4B8C-83A1-F6EECF244321}">
                <p14:modId xmlns:p14="http://schemas.microsoft.com/office/powerpoint/2010/main" val="1015250922"/>
              </p:ext>
            </p:extLst>
          </p:nvPr>
        </p:nvGraphicFramePr>
        <p:xfrm>
          <a:off x="839292" y="3063772"/>
          <a:ext cx="10529293" cy="5133989"/>
        </p:xfrm>
        <a:graphic>
          <a:graphicData uri="http://schemas.openxmlformats.org/drawingml/2006/table">
            <a:tbl>
              <a:tblPr firstRow="1" bandRow="1">
                <a:solidFill>
                  <a:schemeClr val="tx1">
                    <a:lumMod val="75000"/>
                    <a:lumOff val="25000"/>
                  </a:schemeClr>
                </a:solidFill>
                <a:tableStyleId>{5940675A-B579-460E-94D1-54222C63F5DA}</a:tableStyleId>
              </a:tblPr>
              <a:tblGrid>
                <a:gridCol w="1987154">
                  <a:extLst>
                    <a:ext uri="{9D8B030D-6E8A-4147-A177-3AD203B41FA5}">
                      <a16:colId xmlns:a16="http://schemas.microsoft.com/office/drawing/2014/main" val="2164178326"/>
                    </a:ext>
                  </a:extLst>
                </a:gridCol>
                <a:gridCol w="4433674">
                  <a:extLst>
                    <a:ext uri="{9D8B030D-6E8A-4147-A177-3AD203B41FA5}">
                      <a16:colId xmlns:a16="http://schemas.microsoft.com/office/drawing/2014/main" val="1535201056"/>
                    </a:ext>
                  </a:extLst>
                </a:gridCol>
                <a:gridCol w="1214569">
                  <a:extLst>
                    <a:ext uri="{9D8B030D-6E8A-4147-A177-3AD203B41FA5}">
                      <a16:colId xmlns:a16="http://schemas.microsoft.com/office/drawing/2014/main" val="2685948147"/>
                    </a:ext>
                  </a:extLst>
                </a:gridCol>
                <a:gridCol w="1367476">
                  <a:extLst>
                    <a:ext uri="{9D8B030D-6E8A-4147-A177-3AD203B41FA5}">
                      <a16:colId xmlns:a16="http://schemas.microsoft.com/office/drawing/2014/main" val="921573645"/>
                    </a:ext>
                  </a:extLst>
                </a:gridCol>
                <a:gridCol w="1526420">
                  <a:extLst>
                    <a:ext uri="{9D8B030D-6E8A-4147-A177-3AD203B41FA5}">
                      <a16:colId xmlns:a16="http://schemas.microsoft.com/office/drawing/2014/main" val="2236367887"/>
                    </a:ext>
                  </a:extLst>
                </a:gridCol>
              </a:tblGrid>
              <a:tr h="548536">
                <a:tc>
                  <a:txBody>
                    <a:bodyPr/>
                    <a:lstStyle/>
                    <a:p>
                      <a:r>
                        <a:rPr lang="mi-NZ" sz="1800" b="1" cap="none" spc="0">
                          <a:solidFill>
                            <a:schemeClr val="bg1"/>
                          </a:solidFill>
                        </a:rPr>
                        <a:t>Fellowship</a:t>
                      </a:r>
                      <a:endParaRPr lang="en-NZ" sz="1800" b="1" cap="none" spc="0" dirty="0">
                        <a:solidFill>
                          <a:schemeClr val="bg1"/>
                        </a:solidFill>
                      </a:endParaRPr>
                    </a:p>
                  </a:txBody>
                  <a:tcPr marL="150654" marR="115888" marT="115888" marB="115888" anchor="ctr">
                    <a:lnL w="19050" cap="flat" cmpd="sng" algn="ctr">
                      <a:solidFill>
                        <a:schemeClr val="tx1"/>
                      </a:solidFill>
                      <a:prstDash val="solid"/>
                    </a:lnL>
                    <a:lnR w="12700" cmpd="sng">
                      <a:noFill/>
                    </a:lnR>
                    <a:lnT w="19050" cap="flat" cmpd="sng" algn="ctr">
                      <a:solidFill>
                        <a:schemeClr val="tx1"/>
                      </a:solidFill>
                      <a:prstDash val="solid"/>
                    </a:lnT>
                    <a:lnB w="38100" cmpd="sng">
                      <a:noFill/>
                    </a:lnB>
                    <a:solidFill>
                      <a:schemeClr val="tx1"/>
                    </a:solidFill>
                  </a:tcPr>
                </a:tc>
                <a:tc>
                  <a:txBody>
                    <a:bodyPr/>
                    <a:lstStyle/>
                    <a:p>
                      <a:r>
                        <a:rPr lang="mi-NZ" sz="1800" b="1" cap="none" spc="0">
                          <a:solidFill>
                            <a:schemeClr val="bg1"/>
                          </a:solidFill>
                        </a:rPr>
                        <a:t>Objective</a:t>
                      </a:r>
                      <a:endParaRPr lang="en-NZ" sz="1800" b="1" cap="none" spc="0" dirty="0">
                        <a:solidFill>
                          <a:schemeClr val="bg1"/>
                        </a:solidFill>
                      </a:endParaRPr>
                    </a:p>
                  </a:txBody>
                  <a:tcPr marL="150654" marR="115888" marT="115888" marB="115888"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r>
                        <a:rPr lang="mi-NZ" sz="1800" b="1" cap="none" spc="0" dirty="0">
                          <a:solidFill>
                            <a:schemeClr val="bg1"/>
                          </a:solidFill>
                        </a:rPr>
                        <a:t>Years Post PhD eligibility</a:t>
                      </a:r>
                      <a:endParaRPr lang="en-NZ" sz="1800" b="1" cap="none" spc="0" dirty="0">
                        <a:solidFill>
                          <a:schemeClr val="bg1"/>
                        </a:solidFill>
                      </a:endParaRPr>
                    </a:p>
                  </a:txBody>
                  <a:tcPr marL="150654" marR="115888" marT="115888" marB="115888"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r>
                        <a:rPr lang="mi-NZ" sz="1800" b="1" cap="none" spc="0" dirty="0">
                          <a:solidFill>
                            <a:schemeClr val="bg1"/>
                          </a:solidFill>
                        </a:rPr>
                        <a:t>Awards</a:t>
                      </a:r>
                      <a:endParaRPr lang="en-NZ" sz="1800" b="1" cap="none" spc="0" dirty="0">
                        <a:solidFill>
                          <a:schemeClr val="bg1"/>
                        </a:solidFill>
                      </a:endParaRPr>
                    </a:p>
                  </a:txBody>
                  <a:tcPr marL="150654" marR="115888" marT="115888" marB="115888"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r>
                        <a:rPr lang="mi-NZ" sz="1800" b="1" cap="none" spc="0" dirty="0">
                          <a:solidFill>
                            <a:schemeClr val="bg1"/>
                          </a:solidFill>
                        </a:rPr>
                        <a:t>Support</a:t>
                      </a:r>
                      <a:endParaRPr lang="en-NZ" sz="1800" b="1" cap="none" spc="0" dirty="0">
                        <a:solidFill>
                          <a:schemeClr val="bg1"/>
                        </a:solidFill>
                      </a:endParaRPr>
                    </a:p>
                  </a:txBody>
                  <a:tcPr marL="150654" marR="115888" marT="115888" marB="115888" anchor="ctr">
                    <a:lnL w="12700" cmpd="sng">
                      <a:noFill/>
                    </a:lnL>
                    <a:lnR w="12700" cmpd="sng">
                      <a:noFill/>
                    </a:lnR>
                    <a:lnT w="19050" cap="flat" cmpd="sng" algn="ctr">
                      <a:solidFill>
                        <a:schemeClr val="tx1"/>
                      </a:solidFill>
                      <a:prstDash val="solid"/>
                    </a:lnT>
                    <a:lnB w="38100" cmpd="sng">
                      <a:noFill/>
                    </a:lnB>
                    <a:solidFill>
                      <a:schemeClr val="tx1"/>
                    </a:solidFill>
                  </a:tcPr>
                </a:tc>
                <a:extLst>
                  <a:ext uri="{0D108BD9-81ED-4DB2-BD59-A6C34878D82A}">
                    <a16:rowId xmlns:a16="http://schemas.microsoft.com/office/drawing/2014/main" val="4018440269"/>
                  </a:ext>
                </a:extLst>
              </a:tr>
              <a:tr h="1359751">
                <a:tc>
                  <a:txBody>
                    <a:bodyPr/>
                    <a:lstStyle/>
                    <a:p>
                      <a:r>
                        <a:rPr lang="en-NZ" sz="1800" kern="100" cap="none" spc="0" dirty="0">
                          <a:solidFill>
                            <a:schemeClr val="bg1"/>
                          </a:solidFill>
                          <a:effectLst/>
                        </a:rPr>
                        <a:t>Mana </a:t>
                      </a:r>
                      <a:r>
                        <a:rPr lang="en-NZ" sz="1800" b="1" kern="100" cap="none" spc="0" dirty="0">
                          <a:solidFill>
                            <a:schemeClr val="bg1"/>
                          </a:solidFill>
                          <a:effectLst/>
                        </a:rPr>
                        <a:t>Tūāpapa</a:t>
                      </a:r>
                      <a:r>
                        <a:rPr lang="en-NZ" sz="1800" kern="100" cap="none" spc="0" dirty="0">
                          <a:solidFill>
                            <a:schemeClr val="bg1"/>
                          </a:solidFill>
                          <a:effectLst/>
                        </a:rPr>
                        <a:t> Future Leader Fellowship</a:t>
                      </a:r>
                      <a:endParaRPr lang="en-NZ" sz="1800" cap="none" spc="0" dirty="0">
                        <a:solidFill>
                          <a:schemeClr val="bg1"/>
                        </a:solidFill>
                      </a:endParaRPr>
                    </a:p>
                  </a:txBody>
                  <a:tcPr marL="150654" marR="115888" marT="115888" marB="115888">
                    <a:lnL w="38100" cap="flat" cmpd="sng" algn="ctr">
                      <a:noFill/>
                      <a:prstDash val="solid"/>
                    </a:lnL>
                    <a:lnR w="6350" cap="flat" cmpd="sng" algn="ctr">
                      <a:solidFill>
                        <a:schemeClr val="tx1">
                          <a:lumMod val="50000"/>
                          <a:lumOff val="50000"/>
                        </a:schemeClr>
                      </a:solidFill>
                      <a:prstDash val="solid"/>
                    </a:lnR>
                    <a:lnT w="38100" cmpd="sng">
                      <a:noFill/>
                    </a:lnT>
                    <a:lnB w="6350" cap="flat" cmpd="sng" algn="ctr">
                      <a:solidFill>
                        <a:schemeClr val="tx1">
                          <a:lumMod val="50000"/>
                          <a:lumOff val="50000"/>
                        </a:schemeClr>
                      </a:solidFill>
                      <a:prstDash val="solid"/>
                    </a:lnB>
                    <a:solidFill>
                      <a:schemeClr val="tx1">
                        <a:lumMod val="75000"/>
                        <a:lumOff val="25000"/>
                      </a:schemeClr>
                    </a:solidFill>
                  </a:tcPr>
                </a:tc>
                <a:tc>
                  <a:txBody>
                    <a:bodyPr/>
                    <a:lstStyle/>
                    <a:p>
                      <a:r>
                        <a:rPr lang="en-NZ" sz="1800" kern="100" cap="none" spc="0" dirty="0">
                          <a:solidFill>
                            <a:schemeClr val="bg1"/>
                          </a:solidFill>
                          <a:effectLst/>
                        </a:rPr>
                        <a:t>Support Aotearoa New Zealand’s talented early career researchers to establish the foundations of an excellent and impactful research career</a:t>
                      </a:r>
                      <a:endParaRPr lang="en-NZ" sz="1800" cap="none" spc="0" dirty="0">
                        <a:solidFill>
                          <a:schemeClr val="bg1"/>
                        </a:solidFill>
                      </a:endParaRPr>
                    </a:p>
                  </a:txBody>
                  <a:tcPr marL="150654" marR="115888" marT="115888" marB="115888">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6350" cap="flat" cmpd="sng" algn="ctr">
                      <a:solidFill>
                        <a:schemeClr val="tx1">
                          <a:lumMod val="50000"/>
                          <a:lumOff val="50000"/>
                        </a:schemeClr>
                      </a:solidFill>
                      <a:prstDash val="solid"/>
                    </a:lnB>
                    <a:solidFill>
                      <a:schemeClr val="tx1">
                        <a:lumMod val="75000"/>
                        <a:lumOff val="25000"/>
                      </a:schemeClr>
                    </a:solidFill>
                  </a:tcPr>
                </a:tc>
                <a:tc>
                  <a:txBody>
                    <a:bodyPr/>
                    <a:lstStyle/>
                    <a:p>
                      <a:r>
                        <a:rPr lang="mi-NZ" sz="1800" cap="none" spc="0" dirty="0">
                          <a:solidFill>
                            <a:schemeClr val="bg1"/>
                          </a:solidFill>
                        </a:rPr>
                        <a:t>0-4 years</a:t>
                      </a:r>
                      <a:endParaRPr lang="en-NZ" sz="1800" cap="none" spc="0" dirty="0">
                        <a:solidFill>
                          <a:schemeClr val="bg1"/>
                        </a:solidFill>
                      </a:endParaRPr>
                    </a:p>
                  </a:txBody>
                  <a:tcPr marL="150654" marR="115888" marT="115888" marB="115888">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6350" cap="flat" cmpd="sng" algn="ctr">
                      <a:solidFill>
                        <a:schemeClr val="tx1">
                          <a:lumMod val="50000"/>
                          <a:lumOff val="50000"/>
                        </a:schemeClr>
                      </a:solidFill>
                      <a:prstDash val="solid"/>
                    </a:lnB>
                    <a:solidFill>
                      <a:schemeClr val="tx1">
                        <a:lumMod val="75000"/>
                        <a:lumOff val="25000"/>
                      </a:schemeClr>
                    </a:solidFill>
                  </a:tcPr>
                </a:tc>
                <a:tc>
                  <a:txBody>
                    <a:bodyPr/>
                    <a:lstStyle/>
                    <a:p>
                      <a:r>
                        <a:rPr lang="mi-NZ" sz="1800" cap="none" spc="0" dirty="0">
                          <a:solidFill>
                            <a:schemeClr val="bg1"/>
                          </a:solidFill>
                        </a:rPr>
                        <a:t>20</a:t>
                      </a:r>
                      <a:endParaRPr lang="en-NZ" sz="1800" cap="none" spc="0" dirty="0">
                        <a:solidFill>
                          <a:schemeClr val="bg1"/>
                        </a:solidFill>
                      </a:endParaRPr>
                    </a:p>
                  </a:txBody>
                  <a:tcPr marL="150654" marR="115888" marT="115888" marB="115888">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6350" cap="flat" cmpd="sng" algn="ctr">
                      <a:solidFill>
                        <a:schemeClr val="tx1">
                          <a:lumMod val="50000"/>
                          <a:lumOff val="50000"/>
                        </a:schemeClr>
                      </a:solidFill>
                      <a:prstDash val="solid"/>
                    </a:lnB>
                    <a:solidFill>
                      <a:schemeClr val="tx1">
                        <a:lumMod val="75000"/>
                        <a:lumOff val="25000"/>
                      </a:schemeClr>
                    </a:solidFill>
                  </a:tcPr>
                </a:tc>
                <a:tc>
                  <a:txBody>
                    <a:bodyPr/>
                    <a:lstStyle/>
                    <a:p>
                      <a:r>
                        <a:rPr lang="mi-NZ" sz="1800" cap="none" spc="0" dirty="0">
                          <a:solidFill>
                            <a:schemeClr val="bg1"/>
                          </a:solidFill>
                        </a:rPr>
                        <a:t>4 years;</a:t>
                      </a:r>
                    </a:p>
                    <a:p>
                      <a:r>
                        <a:rPr lang="mi-NZ" sz="1800" cap="none" spc="0" dirty="0">
                          <a:solidFill>
                            <a:schemeClr val="bg1"/>
                          </a:solidFill>
                        </a:rPr>
                        <a:t>$820,000</a:t>
                      </a:r>
                    </a:p>
                  </a:txBody>
                  <a:tcPr marL="150654" marR="115888" marT="115888" marB="115888">
                    <a:lnL w="6350" cap="flat" cmpd="sng" algn="ctr">
                      <a:solidFill>
                        <a:schemeClr val="tx1">
                          <a:lumMod val="50000"/>
                          <a:lumOff val="50000"/>
                        </a:schemeClr>
                      </a:solidFill>
                      <a:prstDash val="solid"/>
                    </a:lnL>
                    <a:lnR w="38100" cap="flat" cmpd="sng" algn="ctr">
                      <a:noFill/>
                      <a:prstDash val="solid"/>
                    </a:lnR>
                    <a:lnT w="38100" cmpd="sng">
                      <a:noFill/>
                    </a:lnT>
                    <a:lnB w="6350" cap="flat" cmpd="sng" algn="ctr">
                      <a:solidFill>
                        <a:schemeClr val="tx1">
                          <a:lumMod val="50000"/>
                          <a:lumOff val="50000"/>
                        </a:schemeClr>
                      </a:solidFill>
                      <a:prstDash val="solid"/>
                    </a:lnB>
                    <a:solidFill>
                      <a:schemeClr val="tx1">
                        <a:lumMod val="75000"/>
                        <a:lumOff val="25000"/>
                      </a:schemeClr>
                    </a:solidFill>
                  </a:tcPr>
                </a:tc>
                <a:extLst>
                  <a:ext uri="{0D108BD9-81ED-4DB2-BD59-A6C34878D82A}">
                    <a16:rowId xmlns:a16="http://schemas.microsoft.com/office/drawing/2014/main" val="315281427"/>
                  </a:ext>
                </a:extLst>
              </a:tr>
              <a:tr h="1359751">
                <a:tc>
                  <a:txBody>
                    <a:bodyPr/>
                    <a:lstStyle/>
                    <a:p>
                      <a:r>
                        <a:rPr lang="en-NZ" sz="1800" kern="100" cap="none" spc="0" dirty="0">
                          <a:solidFill>
                            <a:schemeClr val="bg1"/>
                          </a:solidFill>
                          <a:effectLst/>
                        </a:rPr>
                        <a:t>Mana </a:t>
                      </a:r>
                      <a:r>
                        <a:rPr lang="en-NZ" sz="1800" b="1" kern="100" cap="none" spc="0" dirty="0">
                          <a:solidFill>
                            <a:schemeClr val="bg1"/>
                          </a:solidFill>
                          <a:effectLst/>
                        </a:rPr>
                        <a:t>Tūānuku</a:t>
                      </a:r>
                      <a:r>
                        <a:rPr lang="en-NZ" sz="1800" kern="100" cap="none" spc="0" dirty="0">
                          <a:solidFill>
                            <a:schemeClr val="bg1"/>
                          </a:solidFill>
                          <a:effectLst/>
                        </a:rPr>
                        <a:t> Research Leader Fellowship</a:t>
                      </a:r>
                      <a:endParaRPr lang="en-NZ" sz="1800" cap="none" spc="0" dirty="0">
                        <a:solidFill>
                          <a:schemeClr val="bg1"/>
                        </a:solidFill>
                      </a:endParaRPr>
                    </a:p>
                  </a:txBody>
                  <a:tcPr marL="150654" marR="115888" marT="115888" marB="115888">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tx1">
                        <a:lumMod val="85000"/>
                        <a:lumOff val="15000"/>
                      </a:schemeClr>
                    </a:solidFill>
                  </a:tcPr>
                </a:tc>
                <a:tc>
                  <a:txBody>
                    <a:bodyPr/>
                    <a:lstStyle/>
                    <a:p>
                      <a:r>
                        <a:rPr lang="en-NZ" sz="1800" kern="100" cap="none" spc="0" dirty="0">
                          <a:solidFill>
                            <a:schemeClr val="bg1"/>
                          </a:solidFill>
                          <a:effectLst/>
                        </a:rPr>
                        <a:t>Support mid-career researchers to firmly establish themselves as experts in their research domain and as leaders within the research landscape</a:t>
                      </a:r>
                      <a:endParaRPr lang="en-NZ" sz="1800" cap="none" spc="0" dirty="0">
                        <a:solidFill>
                          <a:schemeClr val="bg1"/>
                        </a:solidFill>
                      </a:endParaRPr>
                    </a:p>
                  </a:txBody>
                  <a:tcPr marL="150654" marR="115888" marT="115888" marB="115888">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tx1">
                        <a:lumMod val="85000"/>
                        <a:lumOff val="15000"/>
                      </a:schemeClr>
                    </a:solidFill>
                  </a:tcPr>
                </a:tc>
                <a:tc>
                  <a:txBody>
                    <a:bodyPr/>
                    <a:lstStyle/>
                    <a:p>
                      <a:r>
                        <a:rPr lang="mi-NZ" sz="1800" cap="none" spc="0" dirty="0">
                          <a:solidFill>
                            <a:schemeClr val="bg1"/>
                          </a:solidFill>
                        </a:rPr>
                        <a:t>&gt;4 to 12 years</a:t>
                      </a:r>
                      <a:endParaRPr lang="en-NZ" sz="1800" cap="none" spc="0" dirty="0">
                        <a:solidFill>
                          <a:schemeClr val="bg1"/>
                        </a:solidFill>
                      </a:endParaRPr>
                    </a:p>
                  </a:txBody>
                  <a:tcPr marL="150654" marR="115888" marT="115888" marB="115888">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tx1">
                        <a:lumMod val="85000"/>
                        <a:lumOff val="15000"/>
                      </a:schemeClr>
                    </a:solidFill>
                  </a:tcPr>
                </a:tc>
                <a:tc>
                  <a:txBody>
                    <a:bodyPr/>
                    <a:lstStyle/>
                    <a:p>
                      <a:r>
                        <a:rPr lang="mi-NZ" sz="1800" cap="none" spc="0" dirty="0">
                          <a:solidFill>
                            <a:schemeClr val="bg1"/>
                          </a:solidFill>
                        </a:rPr>
                        <a:t>10</a:t>
                      </a:r>
                      <a:endParaRPr lang="en-NZ" sz="1800" cap="none" spc="0" dirty="0">
                        <a:solidFill>
                          <a:schemeClr val="bg1"/>
                        </a:solidFill>
                      </a:endParaRPr>
                    </a:p>
                  </a:txBody>
                  <a:tcPr marL="150654" marR="115888" marT="115888" marB="115888">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tx1">
                        <a:lumMod val="85000"/>
                        <a:lumOff val="15000"/>
                      </a:schemeClr>
                    </a:solidFill>
                  </a:tcPr>
                </a:tc>
                <a:tc>
                  <a:txBody>
                    <a:bodyPr/>
                    <a:lstStyle/>
                    <a:p>
                      <a:r>
                        <a:rPr lang="mi-NZ" sz="1800" cap="none" spc="0">
                          <a:solidFill>
                            <a:schemeClr val="bg1"/>
                          </a:solidFill>
                        </a:rPr>
                        <a:t>4 years;</a:t>
                      </a:r>
                    </a:p>
                    <a:p>
                      <a:r>
                        <a:rPr lang="mi-NZ" sz="1800" cap="none" spc="0">
                          <a:solidFill>
                            <a:schemeClr val="bg1"/>
                          </a:solidFill>
                        </a:rPr>
                        <a:t>$1,160,000</a:t>
                      </a:r>
                      <a:endParaRPr lang="en-NZ" sz="1800" kern="100" cap="none" spc="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50654" marR="115888" marT="115888" marB="115888">
                    <a:lnL w="6350" cap="flat" cmpd="sng" algn="ctr">
                      <a:solidFill>
                        <a:schemeClr val="tx1">
                          <a:lumMod val="50000"/>
                          <a:lumOff val="50000"/>
                        </a:schemeClr>
                      </a:solidFill>
                      <a:prstDash val="solid"/>
                    </a:lnL>
                    <a:lnR w="12700" cmpd="sng">
                      <a:noFill/>
                      <a:prstDash val="solid"/>
                    </a:lnR>
                    <a:lnT w="6350" cap="flat" cmpd="sng" algn="ctr">
                      <a:solidFill>
                        <a:schemeClr val="tx1">
                          <a:lumMod val="50000"/>
                          <a:lumOff val="50000"/>
                        </a:schemeClr>
                      </a:solidFill>
                      <a:prstDash val="solid"/>
                    </a:lnT>
                    <a:lnB w="12700" cmpd="sng">
                      <a:noFill/>
                      <a:prstDash val="solid"/>
                    </a:lnB>
                    <a:solidFill>
                      <a:schemeClr val="tx1">
                        <a:lumMod val="85000"/>
                        <a:lumOff val="15000"/>
                      </a:schemeClr>
                    </a:solidFill>
                  </a:tcPr>
                </a:tc>
                <a:extLst>
                  <a:ext uri="{0D108BD9-81ED-4DB2-BD59-A6C34878D82A}">
                    <a16:rowId xmlns:a16="http://schemas.microsoft.com/office/drawing/2014/main" val="2980149988"/>
                  </a:ext>
                </a:extLst>
              </a:tr>
              <a:tr h="1359751">
                <a:tc>
                  <a:txBody>
                    <a:bodyPr/>
                    <a:lstStyle/>
                    <a:p>
                      <a:r>
                        <a:rPr lang="en-NZ" sz="1800" kern="100" cap="none" spc="0" dirty="0">
                          <a:solidFill>
                            <a:schemeClr val="bg1"/>
                          </a:solidFill>
                          <a:effectLst/>
                        </a:rPr>
                        <a:t>Mana </a:t>
                      </a:r>
                      <a:r>
                        <a:rPr lang="en-NZ" sz="1800" b="1" kern="100" cap="none" spc="0" dirty="0">
                          <a:solidFill>
                            <a:schemeClr val="bg1"/>
                          </a:solidFill>
                          <a:effectLst/>
                        </a:rPr>
                        <a:t>Tūārangi</a:t>
                      </a:r>
                      <a:r>
                        <a:rPr lang="en-NZ" sz="1800" kern="100" cap="none" spc="0" dirty="0">
                          <a:solidFill>
                            <a:schemeClr val="bg1"/>
                          </a:solidFill>
                          <a:effectLst/>
                        </a:rPr>
                        <a:t> Distinguished Researcher Fellowship</a:t>
                      </a:r>
                      <a:endParaRPr lang="en-NZ" sz="1800" cap="none" spc="0" dirty="0">
                        <a:solidFill>
                          <a:schemeClr val="bg1"/>
                        </a:solidFill>
                      </a:endParaRPr>
                    </a:p>
                  </a:txBody>
                  <a:tcPr marL="150654" marR="115888" marT="115888" marB="115888">
                    <a:lnL w="38100" cap="flat" cmpd="sng" algn="ctr">
                      <a:noFill/>
                      <a:prstDash val="solid"/>
                    </a:lnL>
                    <a:lnR w="6350" cap="flat" cmpd="sng" algn="ctr">
                      <a:solidFill>
                        <a:schemeClr val="tx1">
                          <a:lumMod val="50000"/>
                          <a:lumOff val="50000"/>
                        </a:schemeClr>
                      </a:solidFill>
                      <a:prstDash val="solid"/>
                    </a:lnR>
                    <a:lnT w="12700" cmpd="sng">
                      <a:noFill/>
                      <a:prstDash val="solid"/>
                    </a:lnT>
                    <a:lnB w="38100" cap="flat" cmpd="sng" algn="ctr">
                      <a:noFill/>
                      <a:prstDash val="solid"/>
                    </a:lnB>
                    <a:solidFill>
                      <a:schemeClr val="tx1">
                        <a:lumMod val="75000"/>
                        <a:lumOff val="25000"/>
                      </a:schemeClr>
                    </a:solidFill>
                  </a:tcPr>
                </a:tc>
                <a:tc>
                  <a:txBody>
                    <a:bodyPr/>
                    <a:lstStyle/>
                    <a:p>
                      <a:r>
                        <a:rPr lang="en-NZ" sz="1800" kern="100" cap="none" spc="0" dirty="0">
                          <a:solidFill>
                            <a:schemeClr val="bg1"/>
                          </a:solidFill>
                          <a:effectLst/>
                        </a:rPr>
                        <a:t>Support researchers with expansive and international reputations to make contributions that will extend beyond their own career span</a:t>
                      </a:r>
                      <a:endParaRPr lang="en-NZ" sz="1800" cap="none" spc="0" dirty="0">
                        <a:solidFill>
                          <a:schemeClr val="bg1"/>
                        </a:solidFill>
                      </a:endParaRPr>
                    </a:p>
                  </a:txBody>
                  <a:tcPr marL="150654" marR="115888" marT="115888" marB="115888">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12700" cmpd="sng">
                      <a:noFill/>
                      <a:prstDash val="solid"/>
                    </a:lnT>
                    <a:lnB w="38100" cap="flat" cmpd="sng" algn="ctr">
                      <a:noFill/>
                      <a:prstDash val="solid"/>
                    </a:lnB>
                    <a:solidFill>
                      <a:schemeClr val="tx1">
                        <a:lumMod val="75000"/>
                        <a:lumOff val="25000"/>
                      </a:schemeClr>
                    </a:solidFill>
                  </a:tcPr>
                </a:tc>
                <a:tc>
                  <a:txBody>
                    <a:bodyPr/>
                    <a:lstStyle/>
                    <a:p>
                      <a:r>
                        <a:rPr lang="mi-NZ" sz="1800" cap="none" spc="0" dirty="0">
                          <a:solidFill>
                            <a:schemeClr val="bg1"/>
                          </a:solidFill>
                        </a:rPr>
                        <a:t>N/A</a:t>
                      </a:r>
                      <a:endParaRPr lang="en-NZ" sz="1800" cap="none" spc="0" dirty="0">
                        <a:solidFill>
                          <a:schemeClr val="bg1"/>
                        </a:solidFill>
                      </a:endParaRPr>
                    </a:p>
                  </a:txBody>
                  <a:tcPr marL="150654" marR="115888" marT="115888" marB="115888">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12700" cmpd="sng">
                      <a:noFill/>
                      <a:prstDash val="solid"/>
                    </a:lnT>
                    <a:lnB w="38100" cap="flat" cmpd="sng" algn="ctr">
                      <a:noFill/>
                      <a:prstDash val="solid"/>
                    </a:lnB>
                    <a:solidFill>
                      <a:schemeClr val="tx1">
                        <a:lumMod val="75000"/>
                        <a:lumOff val="25000"/>
                      </a:schemeClr>
                    </a:solidFill>
                  </a:tcPr>
                </a:tc>
                <a:tc>
                  <a:txBody>
                    <a:bodyPr/>
                    <a:lstStyle/>
                    <a:p>
                      <a:r>
                        <a:rPr lang="mi-NZ" sz="1800" cap="none" spc="0" dirty="0">
                          <a:solidFill>
                            <a:schemeClr val="bg1"/>
                          </a:solidFill>
                        </a:rPr>
                        <a:t>2</a:t>
                      </a:r>
                      <a:endParaRPr lang="en-NZ" sz="1800" cap="none" spc="0" dirty="0">
                        <a:solidFill>
                          <a:schemeClr val="bg1"/>
                        </a:solidFill>
                      </a:endParaRPr>
                    </a:p>
                  </a:txBody>
                  <a:tcPr marL="150654" marR="115888" marT="115888" marB="115888">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12700" cmpd="sng">
                      <a:noFill/>
                      <a:prstDash val="solid"/>
                    </a:lnT>
                    <a:lnB w="38100" cap="flat" cmpd="sng" algn="ctr">
                      <a:noFill/>
                      <a:prstDash val="solid"/>
                    </a:lnB>
                    <a:solidFill>
                      <a:schemeClr val="tx1">
                        <a:lumMod val="75000"/>
                        <a:lumOff val="25000"/>
                      </a:schemeClr>
                    </a:solidFill>
                  </a:tcPr>
                </a:tc>
                <a:tc>
                  <a:txBody>
                    <a:bodyPr/>
                    <a:lstStyle/>
                    <a:p>
                      <a:r>
                        <a:rPr lang="mi-NZ" sz="1800" cap="none" spc="0" dirty="0">
                          <a:solidFill>
                            <a:schemeClr val="bg1"/>
                          </a:solidFill>
                        </a:rPr>
                        <a:t>1-2 years; $220,000</a:t>
                      </a:r>
                      <a:endParaRPr lang="en-NZ" sz="1800" cap="none" spc="0" dirty="0">
                        <a:solidFill>
                          <a:schemeClr val="bg1"/>
                        </a:solidFill>
                      </a:endParaRPr>
                    </a:p>
                  </a:txBody>
                  <a:tcPr marL="150654" marR="115888" marT="115888" marB="115888">
                    <a:lnL w="6350" cap="flat" cmpd="sng" algn="ctr">
                      <a:solidFill>
                        <a:schemeClr val="tx1">
                          <a:lumMod val="50000"/>
                          <a:lumOff val="50000"/>
                        </a:schemeClr>
                      </a:solidFill>
                      <a:prstDash val="solid"/>
                    </a:lnL>
                    <a:lnR w="38100" cap="flat" cmpd="sng" algn="ctr">
                      <a:noFill/>
                      <a:prstDash val="solid"/>
                    </a:lnR>
                    <a:lnT w="12700" cmpd="sng">
                      <a:noFill/>
                      <a:prstDash val="solid"/>
                    </a:lnT>
                    <a:lnB w="38100" cap="flat" cmpd="sng" algn="ctr">
                      <a:noFill/>
                      <a:prstDash val="solid"/>
                    </a:lnB>
                    <a:solidFill>
                      <a:schemeClr val="tx1">
                        <a:lumMod val="75000"/>
                        <a:lumOff val="25000"/>
                      </a:schemeClr>
                    </a:solidFill>
                  </a:tcPr>
                </a:tc>
                <a:extLst>
                  <a:ext uri="{0D108BD9-81ED-4DB2-BD59-A6C34878D82A}">
                    <a16:rowId xmlns:a16="http://schemas.microsoft.com/office/drawing/2014/main" val="1418599801"/>
                  </a:ext>
                </a:extLst>
              </a:tr>
            </a:tbl>
          </a:graphicData>
        </a:graphic>
      </p:graphicFrame>
    </p:spTree>
    <p:extLst>
      <p:ext uri="{BB962C8B-B14F-4D97-AF65-F5344CB8AC3E}">
        <p14:creationId xmlns:p14="http://schemas.microsoft.com/office/powerpoint/2010/main" val="2279260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680795" y="0"/>
            <a:ext cx="10529292" cy="1781532"/>
          </a:xfrm>
        </p:spPr>
        <p:txBody>
          <a:bodyPr>
            <a:normAutofit/>
          </a:bodyPr>
          <a:lstStyle/>
          <a:p>
            <a:r>
              <a:rPr lang="mi-NZ" sz="4000" b="0" dirty="0"/>
              <a:t>Application format</a:t>
            </a:r>
            <a:endParaRPr lang="en-NZ" sz="4000" dirty="0"/>
          </a:p>
        </p:txBody>
      </p:sp>
      <p:graphicFrame>
        <p:nvGraphicFramePr>
          <p:cNvPr id="6" name="Table 5">
            <a:extLst>
              <a:ext uri="{FF2B5EF4-FFF2-40B4-BE49-F238E27FC236}">
                <a16:creationId xmlns:a16="http://schemas.microsoft.com/office/drawing/2014/main" id="{028D9FD5-AEDD-6CC5-10E1-021B63B15183}"/>
              </a:ext>
            </a:extLst>
          </p:cNvPr>
          <p:cNvGraphicFramePr>
            <a:graphicFrameLocks noGrp="1"/>
          </p:cNvGraphicFramePr>
          <p:nvPr>
            <p:extLst>
              <p:ext uri="{D42A27DB-BD31-4B8C-83A1-F6EECF244321}">
                <p14:modId xmlns:p14="http://schemas.microsoft.com/office/powerpoint/2010/main" val="3174134502"/>
              </p:ext>
            </p:extLst>
          </p:nvPr>
        </p:nvGraphicFramePr>
        <p:xfrm>
          <a:off x="782870" y="1416164"/>
          <a:ext cx="10744208" cy="6950052"/>
        </p:xfrm>
        <a:graphic>
          <a:graphicData uri="http://schemas.openxmlformats.org/drawingml/2006/table">
            <a:tbl>
              <a:tblPr firstRow="1" bandRow="1">
                <a:tableStyleId>{5C22544A-7EE6-4342-B048-85BDC9FD1C3A}</a:tableStyleId>
              </a:tblPr>
              <a:tblGrid>
                <a:gridCol w="4166042">
                  <a:extLst>
                    <a:ext uri="{9D8B030D-6E8A-4147-A177-3AD203B41FA5}">
                      <a16:colId xmlns:a16="http://schemas.microsoft.com/office/drawing/2014/main" val="320436547"/>
                    </a:ext>
                  </a:extLst>
                </a:gridCol>
                <a:gridCol w="2192722">
                  <a:extLst>
                    <a:ext uri="{9D8B030D-6E8A-4147-A177-3AD203B41FA5}">
                      <a16:colId xmlns:a16="http://schemas.microsoft.com/office/drawing/2014/main" val="2458309168"/>
                    </a:ext>
                  </a:extLst>
                </a:gridCol>
                <a:gridCol w="2192722">
                  <a:extLst>
                    <a:ext uri="{9D8B030D-6E8A-4147-A177-3AD203B41FA5}">
                      <a16:colId xmlns:a16="http://schemas.microsoft.com/office/drawing/2014/main" val="3397330635"/>
                    </a:ext>
                  </a:extLst>
                </a:gridCol>
                <a:gridCol w="2192722">
                  <a:extLst>
                    <a:ext uri="{9D8B030D-6E8A-4147-A177-3AD203B41FA5}">
                      <a16:colId xmlns:a16="http://schemas.microsoft.com/office/drawing/2014/main" val="1587397455"/>
                    </a:ext>
                  </a:extLst>
                </a:gridCol>
              </a:tblGrid>
              <a:tr h="345127">
                <a:tc>
                  <a:txBody>
                    <a:bodyPr/>
                    <a:lstStyle/>
                    <a:p>
                      <a:pPr algn="l">
                        <a:lnSpc>
                          <a:spcPct val="115000"/>
                        </a:lnSpc>
                        <a:buNone/>
                      </a:pPr>
                      <a:endParaRPr lang="en-NZ" sz="2000" kern="100" dirty="0">
                        <a:effectLst/>
                        <a:latin typeface="Aptos" panose="020B0004020202020204" pitchFamily="34" charset="0"/>
                      </a:endParaRPr>
                    </a:p>
                  </a:txBody>
                  <a:tcPr marL="75747" marR="75747" marT="37873" marB="37873">
                    <a:solidFill>
                      <a:schemeClr val="tx1"/>
                    </a:solidFill>
                  </a:tcPr>
                </a:tc>
                <a:tc>
                  <a:txBody>
                    <a:bodyPr/>
                    <a:lstStyle/>
                    <a:p>
                      <a:pPr algn="l">
                        <a:lnSpc>
                          <a:spcPct val="115000"/>
                        </a:lnSpc>
                        <a:spcAft>
                          <a:spcPts val="800"/>
                        </a:spcAft>
                        <a:buNone/>
                      </a:pPr>
                      <a:r>
                        <a:rPr lang="en-NZ" sz="2000" kern="1200" dirty="0">
                          <a:effectLst/>
                        </a:rPr>
                        <a:t>T</a:t>
                      </a:r>
                      <a:r>
                        <a:rPr lang="mi-NZ" sz="2000" kern="1200" dirty="0">
                          <a:effectLst/>
                        </a:rPr>
                        <a:t>ūāpapa</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solidFill>
                      <a:schemeClr val="tx1"/>
                    </a:solidFill>
                  </a:tcPr>
                </a:tc>
                <a:tc>
                  <a:txBody>
                    <a:bodyPr/>
                    <a:lstStyle/>
                    <a:p>
                      <a:pPr algn="l">
                        <a:lnSpc>
                          <a:spcPct val="115000"/>
                        </a:lnSpc>
                        <a:spcAft>
                          <a:spcPts val="800"/>
                        </a:spcAft>
                        <a:buNone/>
                      </a:pPr>
                      <a:r>
                        <a:rPr lang="mi-NZ" sz="2000" kern="1200" dirty="0">
                          <a:effectLst/>
                        </a:rPr>
                        <a:t>Tūānuku</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solidFill>
                      <a:schemeClr val="tx1"/>
                    </a:solidFill>
                  </a:tcPr>
                </a:tc>
                <a:tc>
                  <a:txBody>
                    <a:bodyPr/>
                    <a:lstStyle/>
                    <a:p>
                      <a:pPr algn="l">
                        <a:lnSpc>
                          <a:spcPct val="115000"/>
                        </a:lnSpc>
                        <a:spcAft>
                          <a:spcPts val="800"/>
                        </a:spcAft>
                        <a:buNone/>
                      </a:pPr>
                      <a:r>
                        <a:rPr lang="mi-NZ" sz="2000" kern="1200" dirty="0">
                          <a:effectLst/>
                        </a:rPr>
                        <a:t>Tūārangi</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solidFill>
                      <a:schemeClr val="tx1"/>
                    </a:solidFill>
                  </a:tcPr>
                </a:tc>
                <a:extLst>
                  <a:ext uri="{0D108BD9-81ED-4DB2-BD59-A6C34878D82A}">
                    <a16:rowId xmlns:a16="http://schemas.microsoft.com/office/drawing/2014/main" val="2681188359"/>
                  </a:ext>
                </a:extLst>
              </a:tr>
              <a:tr h="732058">
                <a:tc>
                  <a:txBody>
                    <a:bodyPr/>
                    <a:lstStyle/>
                    <a:p>
                      <a:pPr algn="l">
                        <a:lnSpc>
                          <a:spcPct val="115000"/>
                        </a:lnSpc>
                        <a:spcAft>
                          <a:spcPts val="800"/>
                        </a:spcAft>
                        <a:buNone/>
                      </a:pPr>
                      <a:r>
                        <a:rPr lang="en-NZ" sz="2000" kern="1200" dirty="0">
                          <a:effectLst/>
                        </a:rPr>
                        <a:t>Narrative CV </a:t>
                      </a:r>
                      <a:endParaRPr lang="en-NZ" sz="2000" kern="100" dirty="0">
                        <a:effectLst/>
                      </a:endParaRPr>
                    </a:p>
                    <a:p>
                      <a:pPr algn="l">
                        <a:lnSpc>
                          <a:spcPct val="115000"/>
                        </a:lnSpc>
                        <a:spcAft>
                          <a:spcPts val="800"/>
                        </a:spcAft>
                        <a:buNone/>
                      </a:pPr>
                      <a:r>
                        <a:rPr lang="en-NZ" sz="2000" kern="1200" dirty="0">
                          <a:effectLst/>
                        </a:rPr>
                        <a:t>(4 pages, 11pt font)</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Yes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dirty="0">
                          <a:effectLst/>
                        </a:rPr>
                        <a:t>Yes</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Yes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extLst>
                  <a:ext uri="{0D108BD9-81ED-4DB2-BD59-A6C34878D82A}">
                    <a16:rowId xmlns:a16="http://schemas.microsoft.com/office/drawing/2014/main" val="2572152767"/>
                  </a:ext>
                </a:extLst>
              </a:tr>
              <a:tr h="345127">
                <a:tc>
                  <a:txBody>
                    <a:bodyPr/>
                    <a:lstStyle/>
                    <a:p>
                      <a:pPr algn="l">
                        <a:lnSpc>
                          <a:spcPct val="115000"/>
                        </a:lnSpc>
                        <a:spcBef>
                          <a:spcPts val="400"/>
                        </a:spcBef>
                        <a:spcAft>
                          <a:spcPts val="200"/>
                        </a:spcAft>
                        <a:buNone/>
                      </a:pPr>
                      <a:r>
                        <a:rPr lang="mi-NZ" sz="2000" kern="1200" dirty="0">
                          <a:effectLst/>
                        </a:rPr>
                        <a:t>Vision/Leadership statement</a:t>
                      </a:r>
                      <a:endParaRPr lang="en-NZ" sz="2000" b="1" kern="10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75747" marR="75747" marT="37873" marB="37873"/>
                </a:tc>
                <a:tc>
                  <a:txBody>
                    <a:bodyPr/>
                    <a:lstStyle/>
                    <a:p>
                      <a:pPr algn="l">
                        <a:lnSpc>
                          <a:spcPct val="115000"/>
                        </a:lnSpc>
                        <a:spcAft>
                          <a:spcPts val="800"/>
                        </a:spcAft>
                        <a:buNone/>
                      </a:pPr>
                      <a:r>
                        <a:rPr lang="mi-NZ" sz="2000" kern="1200">
                          <a:effectLst/>
                        </a:rPr>
                        <a:t>1 page</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1 page</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1 page</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extLst>
                  <a:ext uri="{0D108BD9-81ED-4DB2-BD59-A6C34878D82A}">
                    <a16:rowId xmlns:a16="http://schemas.microsoft.com/office/drawing/2014/main" val="2718356551"/>
                  </a:ext>
                </a:extLst>
              </a:tr>
              <a:tr h="903278">
                <a:tc>
                  <a:txBody>
                    <a:bodyPr/>
                    <a:lstStyle/>
                    <a:p>
                      <a:pPr algn="l">
                        <a:lnSpc>
                          <a:spcPct val="115000"/>
                        </a:lnSpc>
                        <a:spcBef>
                          <a:spcPts val="400"/>
                        </a:spcBef>
                        <a:spcAft>
                          <a:spcPts val="200"/>
                        </a:spcAft>
                        <a:buNone/>
                      </a:pPr>
                      <a:r>
                        <a:rPr lang="mi-NZ" sz="2000" kern="1200" dirty="0">
                          <a:effectLst/>
                        </a:rPr>
                        <a:t>Project/Proposal (including alignment with Government Priorities)</a:t>
                      </a:r>
                      <a:endParaRPr lang="en-NZ" sz="2000" b="1" kern="10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endParaRPr>
                    </a:p>
                  </a:txBody>
                  <a:tcPr marL="75747" marR="75747" marT="37873" marB="37873"/>
                </a:tc>
                <a:tc>
                  <a:txBody>
                    <a:bodyPr/>
                    <a:lstStyle/>
                    <a:p>
                      <a:pPr algn="l">
                        <a:lnSpc>
                          <a:spcPct val="115000"/>
                        </a:lnSpc>
                        <a:spcAft>
                          <a:spcPts val="800"/>
                        </a:spcAft>
                        <a:buNone/>
                      </a:pPr>
                      <a:r>
                        <a:rPr lang="mi-NZ" sz="2000" kern="1200">
                          <a:effectLst/>
                        </a:rPr>
                        <a:t>4 page (+1)</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4 page (+1)</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4 page (+1)</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extLst>
                  <a:ext uri="{0D108BD9-81ED-4DB2-BD59-A6C34878D82A}">
                    <a16:rowId xmlns:a16="http://schemas.microsoft.com/office/drawing/2014/main" val="2795814647"/>
                  </a:ext>
                </a:extLst>
              </a:tr>
              <a:tr h="345127">
                <a:tc>
                  <a:txBody>
                    <a:bodyPr/>
                    <a:lstStyle/>
                    <a:p>
                      <a:pPr algn="l">
                        <a:lnSpc>
                          <a:spcPct val="115000"/>
                        </a:lnSpc>
                        <a:spcAft>
                          <a:spcPts val="800"/>
                        </a:spcAft>
                        <a:buNone/>
                      </a:pPr>
                      <a:r>
                        <a:rPr lang="mi-NZ" sz="2000" kern="1200" dirty="0">
                          <a:effectLst/>
                        </a:rPr>
                        <a:t>References (part of above form)</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Max 1 page</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dirty="0">
                          <a:effectLst/>
                        </a:rPr>
                        <a:t>Max 1 page</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Max 1 page</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extLst>
                  <a:ext uri="{0D108BD9-81ED-4DB2-BD59-A6C34878D82A}">
                    <a16:rowId xmlns:a16="http://schemas.microsoft.com/office/drawing/2014/main" val="3471799630"/>
                  </a:ext>
                </a:extLst>
              </a:tr>
              <a:tr h="380450">
                <a:tc>
                  <a:txBody>
                    <a:bodyPr/>
                    <a:lstStyle/>
                    <a:p>
                      <a:pPr algn="l">
                        <a:lnSpc>
                          <a:spcPct val="115000"/>
                        </a:lnSpc>
                        <a:spcAft>
                          <a:spcPts val="800"/>
                        </a:spcAft>
                        <a:buNone/>
                      </a:pPr>
                      <a:r>
                        <a:rPr lang="en-NZ" sz="2000" kern="1200" dirty="0">
                          <a:effectLst/>
                        </a:rPr>
                        <a:t>Host support form</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en-NZ" sz="2000" kern="1200">
                          <a:effectLst/>
                        </a:rPr>
                        <a:t>1 page</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en-NZ" sz="2000" kern="1200">
                          <a:effectLst/>
                        </a:rPr>
                        <a:t>1 page</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en-NZ" sz="2000" kern="1200" dirty="0">
                          <a:effectLst/>
                        </a:rPr>
                        <a:t>N/A</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extLst>
                  <a:ext uri="{0D108BD9-81ED-4DB2-BD59-A6C34878D82A}">
                    <a16:rowId xmlns:a16="http://schemas.microsoft.com/office/drawing/2014/main" val="1049350580"/>
                  </a:ext>
                </a:extLst>
              </a:tr>
              <a:tr h="345127">
                <a:tc>
                  <a:txBody>
                    <a:bodyPr/>
                    <a:lstStyle/>
                    <a:p>
                      <a:pPr algn="l">
                        <a:lnSpc>
                          <a:spcPct val="115000"/>
                        </a:lnSpc>
                        <a:spcAft>
                          <a:spcPts val="800"/>
                        </a:spcAft>
                        <a:buNone/>
                      </a:pPr>
                      <a:r>
                        <a:rPr lang="mi-NZ" sz="2000" kern="1200" dirty="0">
                          <a:effectLst/>
                        </a:rPr>
                        <a:t>Budget</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Yes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Yes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Yes (short)</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extLst>
                  <a:ext uri="{0D108BD9-81ED-4DB2-BD59-A6C34878D82A}">
                    <a16:rowId xmlns:a16="http://schemas.microsoft.com/office/drawing/2014/main" val="2490996064"/>
                  </a:ext>
                </a:extLst>
              </a:tr>
              <a:tr h="345127">
                <a:tc>
                  <a:txBody>
                    <a:bodyPr/>
                    <a:lstStyle/>
                    <a:p>
                      <a:pPr algn="l">
                        <a:lnSpc>
                          <a:spcPct val="115000"/>
                        </a:lnSpc>
                        <a:spcAft>
                          <a:spcPts val="800"/>
                        </a:spcAft>
                        <a:buNone/>
                      </a:pPr>
                      <a:r>
                        <a:rPr lang="en-NZ" sz="2000" kern="1200" dirty="0">
                          <a:effectLst/>
                        </a:rPr>
                        <a:t>Agree to declaration on portal</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en-NZ" sz="2000" kern="1200">
                          <a:effectLst/>
                        </a:rPr>
                        <a:t>Yes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en-NZ" sz="2000" kern="1200">
                          <a:effectLst/>
                        </a:rPr>
                        <a:t>Yes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en-NZ" sz="2000" kern="1200" dirty="0">
                          <a:effectLst/>
                        </a:rPr>
                        <a:t>Yes</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extLst>
                  <a:ext uri="{0D108BD9-81ED-4DB2-BD59-A6C34878D82A}">
                    <a16:rowId xmlns:a16="http://schemas.microsoft.com/office/drawing/2014/main" val="2735891102"/>
                  </a:ext>
                </a:extLst>
              </a:tr>
              <a:tr h="624203">
                <a:tc>
                  <a:txBody>
                    <a:bodyPr/>
                    <a:lstStyle/>
                    <a:p>
                      <a:pPr algn="l">
                        <a:lnSpc>
                          <a:spcPct val="115000"/>
                        </a:lnSpc>
                        <a:spcAft>
                          <a:spcPts val="800"/>
                        </a:spcAft>
                        <a:buNone/>
                      </a:pPr>
                      <a:r>
                        <a:rPr lang="mi-NZ" sz="2000" kern="1200" dirty="0">
                          <a:effectLst/>
                        </a:rPr>
                        <a:t>Proof of citizenship/permanent resident visa</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Yes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Yes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Yes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extLst>
                  <a:ext uri="{0D108BD9-81ED-4DB2-BD59-A6C34878D82A}">
                    <a16:rowId xmlns:a16="http://schemas.microsoft.com/office/drawing/2014/main" val="282712124"/>
                  </a:ext>
                </a:extLst>
              </a:tr>
              <a:tr h="345127">
                <a:tc>
                  <a:txBody>
                    <a:bodyPr/>
                    <a:lstStyle/>
                    <a:p>
                      <a:pPr algn="l">
                        <a:lnSpc>
                          <a:spcPct val="115000"/>
                        </a:lnSpc>
                        <a:spcAft>
                          <a:spcPts val="800"/>
                        </a:spcAft>
                        <a:buNone/>
                      </a:pPr>
                      <a:r>
                        <a:rPr lang="mi-NZ" sz="2000" kern="1200">
                          <a:effectLst/>
                        </a:rPr>
                        <a:t>Proof of PhD conferment</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dirty="0">
                          <a:effectLst/>
                        </a:rPr>
                        <a:t>Yes</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Yes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mi-NZ" sz="2000" kern="1200">
                          <a:effectLst/>
                        </a:rPr>
                        <a:t>Yes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extLst>
                  <a:ext uri="{0D108BD9-81ED-4DB2-BD59-A6C34878D82A}">
                    <a16:rowId xmlns:a16="http://schemas.microsoft.com/office/drawing/2014/main" val="2080020503"/>
                  </a:ext>
                </a:extLst>
              </a:tr>
              <a:tr h="1569284">
                <a:tc>
                  <a:txBody>
                    <a:bodyPr/>
                    <a:lstStyle/>
                    <a:p>
                      <a:pPr algn="l">
                        <a:lnSpc>
                          <a:spcPct val="115000"/>
                        </a:lnSpc>
                        <a:spcAft>
                          <a:spcPts val="800"/>
                        </a:spcAft>
                        <a:buNone/>
                      </a:pPr>
                      <a:r>
                        <a:rPr lang="en-NZ" sz="2000" kern="1200" dirty="0">
                          <a:effectLst/>
                        </a:rPr>
                        <a:t>Referee reports </a:t>
                      </a:r>
                    </a:p>
                  </a:txBody>
                  <a:tcPr marL="75747" marR="75747" marT="37873" marB="37873"/>
                </a:tc>
                <a:tc>
                  <a:txBody>
                    <a:bodyPr/>
                    <a:lstStyle/>
                    <a:p>
                      <a:pPr algn="l">
                        <a:lnSpc>
                          <a:spcPct val="115000"/>
                        </a:lnSpc>
                        <a:spcAft>
                          <a:spcPts val="800"/>
                        </a:spcAft>
                        <a:buNone/>
                      </a:pPr>
                      <a:r>
                        <a:rPr lang="en-NZ" sz="2000" kern="1200" dirty="0">
                          <a:effectLst/>
                        </a:rPr>
                        <a:t>3 (incl. one from PhD or Postdoctoral  supervisor)</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en-NZ" sz="2000" kern="1200" dirty="0">
                          <a:effectLst/>
                        </a:rPr>
                        <a:t>3 (incl. at least one international)</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tc>
                  <a:txBody>
                    <a:bodyPr/>
                    <a:lstStyle/>
                    <a:p>
                      <a:pPr algn="l">
                        <a:lnSpc>
                          <a:spcPct val="115000"/>
                        </a:lnSpc>
                        <a:spcAft>
                          <a:spcPts val="800"/>
                        </a:spcAft>
                        <a:buNone/>
                      </a:pPr>
                      <a:r>
                        <a:rPr lang="en-NZ" sz="2000" kern="1200" dirty="0">
                          <a:effectLst/>
                        </a:rPr>
                        <a:t>2 (strongly recommended that at least one is international)</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75747" marR="75747" marT="37873" marB="37873"/>
                </a:tc>
                <a:extLst>
                  <a:ext uri="{0D108BD9-81ED-4DB2-BD59-A6C34878D82A}">
                    <a16:rowId xmlns:a16="http://schemas.microsoft.com/office/drawing/2014/main" val="723967979"/>
                  </a:ext>
                </a:extLst>
              </a:tr>
            </a:tbl>
          </a:graphicData>
        </a:graphic>
      </p:graphicFrame>
    </p:spTree>
    <p:extLst>
      <p:ext uri="{BB962C8B-B14F-4D97-AF65-F5344CB8AC3E}">
        <p14:creationId xmlns:p14="http://schemas.microsoft.com/office/powerpoint/2010/main" val="683299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D71D4-3703-22AD-9B83-049CF5F5746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BFDA207-6163-F4D2-84F9-FC36A53EF829}"/>
              </a:ext>
            </a:extLst>
          </p:cNvPr>
          <p:cNvSpPr>
            <a:spLocks noGrp="1"/>
          </p:cNvSpPr>
          <p:nvPr>
            <p:ph type="title"/>
          </p:nvPr>
        </p:nvSpPr>
        <p:spPr>
          <a:xfrm>
            <a:off x="521096" y="57795"/>
            <a:ext cx="10987088" cy="1198048"/>
          </a:xfrm>
        </p:spPr>
        <p:txBody>
          <a:bodyPr>
            <a:normAutofit/>
          </a:bodyPr>
          <a:lstStyle/>
          <a:p>
            <a:r>
              <a:rPr lang="mi-NZ" sz="4000" dirty="0"/>
              <a:t>Application guidance</a:t>
            </a:r>
            <a:endParaRPr lang="en-NZ" sz="4000" dirty="0"/>
          </a:p>
        </p:txBody>
      </p:sp>
      <p:sp>
        <p:nvSpPr>
          <p:cNvPr id="3" name="TextBox 2">
            <a:extLst>
              <a:ext uri="{FF2B5EF4-FFF2-40B4-BE49-F238E27FC236}">
                <a16:creationId xmlns:a16="http://schemas.microsoft.com/office/drawing/2014/main" id="{29A2BD15-EE7D-A419-8242-55034FE33C28}"/>
              </a:ext>
            </a:extLst>
          </p:cNvPr>
          <p:cNvSpPr txBox="1"/>
          <p:nvPr/>
        </p:nvSpPr>
        <p:spPr>
          <a:xfrm>
            <a:off x="267877" y="2096088"/>
            <a:ext cx="10987088" cy="5339923"/>
          </a:xfrm>
          <a:prstGeom prst="rect">
            <a:avLst/>
          </a:prstGeom>
          <a:noFill/>
        </p:spPr>
        <p:txBody>
          <a:bodyPr wrap="square">
            <a:spAutoFit/>
          </a:bodyPr>
          <a:lstStyle/>
          <a:p>
            <a:r>
              <a:rPr lang="mi-NZ" sz="2800" dirty="0">
                <a:latin typeface="+mj-lt"/>
                <a:ea typeface="Calibri" panose="020F0502020204030204" pitchFamily="34" charset="0"/>
                <a:cs typeface="Times New Roman" panose="02020603050405020304" pitchFamily="18" charset="0"/>
              </a:rPr>
              <a:t>Narrative CV</a:t>
            </a:r>
          </a:p>
          <a:p>
            <a:endParaRPr lang="mi-NZ" dirty="0">
              <a:latin typeface="+mj-lt"/>
              <a:ea typeface="Calibri" panose="020F0502020204030204" pitchFamily="34" charset="0"/>
              <a:cs typeface="Times New Roman" panose="02020603050405020304" pitchFamily="18" charset="0"/>
            </a:endParaRPr>
          </a:p>
          <a:p>
            <a:pPr marL="342900" indent="-342900">
              <a:spcBef>
                <a:spcPts val="600"/>
              </a:spcBef>
              <a:spcAft>
                <a:spcPts val="600"/>
              </a:spcAft>
              <a:buFont typeface="Arial" panose="020B0604020202020204" pitchFamily="34" charset="0"/>
              <a:buChar char="•"/>
            </a:pPr>
            <a:r>
              <a:rPr lang="en-NZ" sz="2000" dirty="0">
                <a:latin typeface="+mj-lt"/>
              </a:rPr>
              <a:t>Additional </a:t>
            </a:r>
            <a:r>
              <a:rPr lang="en-NZ" sz="2000" b="1" dirty="0">
                <a:latin typeface="+mj-lt"/>
              </a:rPr>
              <a:t>resources added to the proposal guidelines</a:t>
            </a:r>
          </a:p>
          <a:p>
            <a:pPr marL="342900" indent="-342900">
              <a:spcBef>
                <a:spcPts val="600"/>
              </a:spcBef>
              <a:spcAft>
                <a:spcPts val="600"/>
              </a:spcAft>
              <a:buFont typeface="Arial" panose="020B0604020202020204" pitchFamily="34" charset="0"/>
              <a:buChar char="•"/>
            </a:pPr>
            <a:r>
              <a:rPr lang="en-NZ" sz="2000" dirty="0">
                <a:latin typeface="+mj-lt"/>
              </a:rPr>
              <a:t>In general, using the narrative CV to </a:t>
            </a:r>
            <a:r>
              <a:rPr lang="en-NZ" sz="2000" b="1" dirty="0">
                <a:latin typeface="+mj-lt"/>
              </a:rPr>
              <a:t>tell a story about yourself</a:t>
            </a:r>
            <a:r>
              <a:rPr lang="en-NZ" sz="2000" dirty="0">
                <a:latin typeface="+mj-lt"/>
              </a:rPr>
              <a:t> tends to read better than simply listing a lot of outcomes. In addition, you should try to </a:t>
            </a:r>
            <a:r>
              <a:rPr lang="en-NZ" sz="2000" b="1" dirty="0">
                <a:latin typeface="+mj-lt"/>
              </a:rPr>
              <a:t>verify claims </a:t>
            </a:r>
            <a:r>
              <a:rPr lang="en-NZ" sz="2000" dirty="0">
                <a:latin typeface="+mj-lt"/>
              </a:rPr>
              <a:t>that you make in your CV – otherwise, panellists are unlikely to attribute much credit to your claim. </a:t>
            </a:r>
          </a:p>
          <a:p>
            <a:pPr marL="342900" indent="-342900">
              <a:spcBef>
                <a:spcPts val="600"/>
              </a:spcBef>
              <a:spcAft>
                <a:spcPts val="600"/>
              </a:spcAft>
              <a:buFont typeface="Arial" panose="020B0604020202020204" pitchFamily="34" charset="0"/>
              <a:buChar char="•"/>
            </a:pPr>
            <a:r>
              <a:rPr lang="en-NZ" sz="2000" b="1" dirty="0">
                <a:latin typeface="+mj-lt"/>
              </a:rPr>
              <a:t>Pick the outputs that demonstrate your research capability and/or leadership</a:t>
            </a:r>
            <a:r>
              <a:rPr lang="en-NZ" sz="2000" dirty="0">
                <a:latin typeface="+mj-lt"/>
              </a:rPr>
              <a:t>. </a:t>
            </a:r>
          </a:p>
          <a:p>
            <a:pPr marL="342900" indent="-342900">
              <a:spcBef>
                <a:spcPts val="600"/>
              </a:spcBef>
              <a:spcAft>
                <a:spcPts val="600"/>
              </a:spcAft>
              <a:buFont typeface="Arial" panose="020B0604020202020204" pitchFamily="34" charset="0"/>
              <a:buChar char="•"/>
            </a:pPr>
            <a:r>
              <a:rPr lang="en-NZ" sz="2000" b="1" dirty="0">
                <a:latin typeface="+mj-lt"/>
              </a:rPr>
              <a:t>Explain</a:t>
            </a:r>
            <a:r>
              <a:rPr lang="en-NZ" sz="2000" dirty="0">
                <a:latin typeface="+mj-lt"/>
              </a:rPr>
              <a:t> your contributions to outcomes where this could otherwise be subject to interpretation. For example, a panel is unable to assess your contribution to a paper where you have been a “middle” author unless you explain your contribution (for example, “the team came to me for this particular skills/knowledge that I have – because of this we were able to ……… “ reads better that just a paper with your name on it (you could also do this in your vision/leadership template).</a:t>
            </a:r>
          </a:p>
          <a:p>
            <a:pPr marL="342900" indent="-342900">
              <a:spcBef>
                <a:spcPts val="600"/>
              </a:spcBef>
              <a:spcAft>
                <a:spcPts val="600"/>
              </a:spcAft>
              <a:buFont typeface="Arial" panose="020B0604020202020204" pitchFamily="34" charset="0"/>
              <a:buChar char="•"/>
            </a:pPr>
            <a:r>
              <a:rPr lang="en-NZ" sz="2000" dirty="0">
                <a:latin typeface="+mj-lt"/>
              </a:rPr>
              <a:t>Use the narrative CV to explain research breaks. You can turn breaks into your advantage.</a:t>
            </a:r>
          </a:p>
          <a:p>
            <a:pPr>
              <a:spcBef>
                <a:spcPts val="600"/>
              </a:spcBef>
              <a:spcAft>
                <a:spcPts val="600"/>
              </a:spcAft>
            </a:pPr>
            <a:endParaRPr lang="en-NZ" sz="2000" dirty="0">
              <a:solidFill>
                <a:srgbClr val="272626"/>
              </a:solidFill>
              <a:effectLst/>
              <a:latin typeface="+mj-lt"/>
              <a:ea typeface="Calibri" panose="020F0502020204030204" pitchFamily="34" charset="0"/>
            </a:endParaRPr>
          </a:p>
        </p:txBody>
      </p:sp>
    </p:spTree>
    <p:extLst>
      <p:ext uri="{BB962C8B-B14F-4D97-AF65-F5344CB8AC3E}">
        <p14:creationId xmlns:p14="http://schemas.microsoft.com/office/powerpoint/2010/main" val="2486128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053E8-3C62-B290-5F46-9229098CD88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B1BA552-82D7-0A96-BF5C-ED69E56B05FC}"/>
              </a:ext>
            </a:extLst>
          </p:cNvPr>
          <p:cNvSpPr>
            <a:spLocks noGrp="1"/>
          </p:cNvSpPr>
          <p:nvPr>
            <p:ph type="title"/>
          </p:nvPr>
        </p:nvSpPr>
        <p:spPr>
          <a:xfrm>
            <a:off x="521096" y="57795"/>
            <a:ext cx="10987088" cy="1198048"/>
          </a:xfrm>
        </p:spPr>
        <p:txBody>
          <a:bodyPr>
            <a:normAutofit/>
          </a:bodyPr>
          <a:lstStyle/>
          <a:p>
            <a:r>
              <a:rPr lang="mi-NZ" sz="4000" dirty="0"/>
              <a:t>Application guidance</a:t>
            </a:r>
            <a:endParaRPr lang="en-NZ" sz="4000" dirty="0"/>
          </a:p>
        </p:txBody>
      </p:sp>
      <p:sp>
        <p:nvSpPr>
          <p:cNvPr id="3" name="TextBox 2">
            <a:extLst>
              <a:ext uri="{FF2B5EF4-FFF2-40B4-BE49-F238E27FC236}">
                <a16:creationId xmlns:a16="http://schemas.microsoft.com/office/drawing/2014/main" id="{6C949DA5-D72E-3A22-1AB2-000E2D190801}"/>
              </a:ext>
            </a:extLst>
          </p:cNvPr>
          <p:cNvSpPr txBox="1"/>
          <p:nvPr/>
        </p:nvSpPr>
        <p:spPr>
          <a:xfrm>
            <a:off x="267877" y="2096088"/>
            <a:ext cx="10987088" cy="5647700"/>
          </a:xfrm>
          <a:prstGeom prst="rect">
            <a:avLst/>
          </a:prstGeom>
          <a:noFill/>
        </p:spPr>
        <p:txBody>
          <a:bodyPr wrap="square">
            <a:spAutoFit/>
          </a:bodyPr>
          <a:lstStyle/>
          <a:p>
            <a:pPr fontAlgn="t"/>
            <a:r>
              <a:rPr lang="mi-NZ" sz="2800" dirty="0">
                <a:latin typeface="+mj-lt"/>
                <a:ea typeface="Calibri" panose="020F0502020204030204" pitchFamily="34" charset="0"/>
                <a:cs typeface="Times New Roman" panose="02020603050405020304" pitchFamily="18" charset="0"/>
              </a:rPr>
              <a:t>Project description (for </a:t>
            </a:r>
            <a:r>
              <a:rPr lang="en-NZ" sz="2800" dirty="0">
                <a:latin typeface="+mj-lt"/>
                <a:ea typeface="Calibri" panose="020F0502020204030204" pitchFamily="34" charset="0"/>
                <a:cs typeface="Times New Roman" panose="02020603050405020304" pitchFamily="18" charset="0"/>
              </a:rPr>
              <a:t>T</a:t>
            </a:r>
            <a:r>
              <a:rPr lang="mi-NZ" sz="2800" dirty="0">
                <a:latin typeface="+mj-lt"/>
                <a:ea typeface="Calibri" panose="020F0502020204030204" pitchFamily="34" charset="0"/>
                <a:cs typeface="Times New Roman" panose="02020603050405020304" pitchFamily="18" charset="0"/>
              </a:rPr>
              <a:t>ūāpapa</a:t>
            </a:r>
            <a:r>
              <a:rPr lang="en-NZ" sz="2800" dirty="0">
                <a:latin typeface="+mj-lt"/>
                <a:ea typeface="Calibri" panose="020F0502020204030204" pitchFamily="34" charset="0"/>
                <a:cs typeface="Times New Roman" panose="02020603050405020304" pitchFamily="18" charset="0"/>
              </a:rPr>
              <a:t> and </a:t>
            </a:r>
            <a:r>
              <a:rPr lang="mi-NZ" sz="2800" dirty="0">
                <a:latin typeface="+mj-lt"/>
                <a:ea typeface="Calibri" panose="020F0502020204030204" pitchFamily="34" charset="0"/>
                <a:cs typeface="Times New Roman" panose="02020603050405020304" pitchFamily="18" charset="0"/>
              </a:rPr>
              <a:t>Tūānuku applications)</a:t>
            </a:r>
            <a:endParaRPr lang="en-NZ" sz="2800" dirty="0">
              <a:latin typeface="+mj-lt"/>
              <a:ea typeface="Calibri" panose="020F0502020204030204" pitchFamily="34" charset="0"/>
              <a:cs typeface="Times New Roman" panose="02020603050405020304" pitchFamily="18" charset="0"/>
            </a:endParaRPr>
          </a:p>
          <a:p>
            <a:endParaRPr lang="mi-NZ" sz="2800" dirty="0">
              <a:latin typeface="+mj-lt"/>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mi-NZ" sz="2800" dirty="0">
                <a:latin typeface="+mj-lt"/>
                <a:ea typeface="Calibri" panose="020F0502020204030204" pitchFamily="34" charset="0"/>
                <a:cs typeface="Times New Roman" panose="02020603050405020304" pitchFamily="18" charset="0"/>
              </a:rPr>
              <a:t>Remeber, this is a four year Fellowship. More than just one project.</a:t>
            </a:r>
          </a:p>
          <a:p>
            <a:pPr marL="285750" indent="-285750">
              <a:buFont typeface="Arial" panose="020B0604020202020204" pitchFamily="34" charset="0"/>
              <a:buChar char="•"/>
            </a:pPr>
            <a:r>
              <a:rPr lang="mi-NZ" sz="2800" dirty="0">
                <a:latin typeface="+mj-lt"/>
                <a:ea typeface="Calibri" panose="020F0502020204030204" pitchFamily="34" charset="0"/>
                <a:cs typeface="Times New Roman" panose="02020603050405020304" pitchFamily="18" charset="0"/>
              </a:rPr>
              <a:t>Identify common thread or theme under which you can have 2 or more sub-programmes.</a:t>
            </a:r>
          </a:p>
          <a:p>
            <a:pPr marL="285750" indent="-285750">
              <a:buFont typeface="Arial" panose="020B0604020202020204" pitchFamily="34" charset="0"/>
              <a:buChar char="•"/>
            </a:pPr>
            <a:endParaRPr lang="mi-NZ" sz="2800" dirty="0">
              <a:latin typeface="+mj-lt"/>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mi-NZ" sz="2800" dirty="0">
                <a:latin typeface="+mj-lt"/>
                <a:ea typeface="Calibri" panose="020F0502020204030204" pitchFamily="34" charset="0"/>
                <a:cs typeface="Times New Roman" panose="02020603050405020304" pitchFamily="18" charset="0"/>
              </a:rPr>
              <a:t>Great applications are those that:</a:t>
            </a:r>
          </a:p>
          <a:p>
            <a:pPr marL="742950" lvl="1" indent="-285750">
              <a:buFont typeface="Arial" panose="020B0604020202020204" pitchFamily="34" charset="0"/>
              <a:buChar char="•"/>
            </a:pPr>
            <a:r>
              <a:rPr lang="mi-NZ" sz="2800" dirty="0">
                <a:latin typeface="+mj-lt"/>
                <a:ea typeface="Calibri" panose="020F0502020204030204" pitchFamily="34" charset="0"/>
                <a:cs typeface="Times New Roman" panose="02020603050405020304" pitchFamily="18" charset="0"/>
              </a:rPr>
              <a:t>Identify a clear vision and purpose for the proposed reserach</a:t>
            </a:r>
          </a:p>
          <a:p>
            <a:pPr marL="742950" lvl="1" indent="-285750">
              <a:buFont typeface="Arial" panose="020B0604020202020204" pitchFamily="34" charset="0"/>
              <a:buChar char="•"/>
            </a:pPr>
            <a:r>
              <a:rPr lang="mi-NZ" sz="2800" dirty="0">
                <a:latin typeface="+mj-lt"/>
                <a:ea typeface="Calibri" panose="020F0502020204030204" pitchFamily="34" charset="0"/>
                <a:cs typeface="Times New Roman" panose="02020603050405020304" pitchFamily="18" charset="0"/>
              </a:rPr>
              <a:t>Produce a well thought through research plan.</a:t>
            </a:r>
          </a:p>
          <a:p>
            <a:pPr marL="742950" lvl="1" indent="-285750">
              <a:buFont typeface="Arial" panose="020B0604020202020204" pitchFamily="34" charset="0"/>
              <a:buChar char="•"/>
            </a:pPr>
            <a:r>
              <a:rPr lang="mi-NZ" sz="2800" dirty="0">
                <a:latin typeface="+mj-lt"/>
                <a:ea typeface="Calibri" panose="020F0502020204030204" pitchFamily="34" charset="0"/>
                <a:cs typeface="Times New Roman" panose="02020603050405020304" pitchFamily="18" charset="0"/>
              </a:rPr>
              <a:t>If the project is risky, identify mitigation plans.</a:t>
            </a:r>
          </a:p>
          <a:p>
            <a:pPr marL="742950" lvl="1" indent="-285750">
              <a:buFont typeface="Arial" panose="020B0604020202020204" pitchFamily="34" charset="0"/>
              <a:buChar char="•"/>
            </a:pPr>
            <a:r>
              <a:rPr lang="mi-NZ" sz="2800" dirty="0">
                <a:latin typeface="+mj-lt"/>
                <a:ea typeface="Calibri" panose="020F0502020204030204" pitchFamily="34" charset="0"/>
                <a:cs typeface="Times New Roman" panose="02020603050405020304" pitchFamily="18" charset="0"/>
              </a:rPr>
              <a:t>Discuss who to work with if this is needed – link with the people that can really help to drive your project forward.</a:t>
            </a:r>
          </a:p>
          <a:p>
            <a:pPr>
              <a:spcBef>
                <a:spcPts val="600"/>
              </a:spcBef>
              <a:spcAft>
                <a:spcPts val="600"/>
              </a:spcAft>
            </a:pPr>
            <a:endParaRPr lang="en-NZ" sz="2000" dirty="0">
              <a:solidFill>
                <a:srgbClr val="272626"/>
              </a:solidFill>
              <a:effectLst/>
              <a:latin typeface="+mj-lt"/>
              <a:ea typeface="Calibri" panose="020F0502020204030204" pitchFamily="34" charset="0"/>
            </a:endParaRPr>
          </a:p>
        </p:txBody>
      </p:sp>
    </p:spTree>
    <p:extLst>
      <p:ext uri="{BB962C8B-B14F-4D97-AF65-F5344CB8AC3E}">
        <p14:creationId xmlns:p14="http://schemas.microsoft.com/office/powerpoint/2010/main" val="24547812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08CEF-FA4C-1EC1-44AE-B200D03F7E3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3A00426-0B49-5D1F-0FF3-539DFB2DDE3F}"/>
              </a:ext>
            </a:extLst>
          </p:cNvPr>
          <p:cNvSpPr>
            <a:spLocks noGrp="1"/>
          </p:cNvSpPr>
          <p:nvPr>
            <p:ph type="title"/>
          </p:nvPr>
        </p:nvSpPr>
        <p:spPr>
          <a:xfrm>
            <a:off x="521096" y="57795"/>
            <a:ext cx="10987088" cy="1198048"/>
          </a:xfrm>
        </p:spPr>
        <p:txBody>
          <a:bodyPr>
            <a:normAutofit/>
          </a:bodyPr>
          <a:lstStyle/>
          <a:p>
            <a:r>
              <a:rPr lang="mi-NZ" sz="4000" dirty="0"/>
              <a:t>Application guidance</a:t>
            </a:r>
            <a:endParaRPr lang="en-NZ" sz="4000" dirty="0"/>
          </a:p>
        </p:txBody>
      </p:sp>
      <p:sp>
        <p:nvSpPr>
          <p:cNvPr id="3" name="TextBox 2">
            <a:extLst>
              <a:ext uri="{FF2B5EF4-FFF2-40B4-BE49-F238E27FC236}">
                <a16:creationId xmlns:a16="http://schemas.microsoft.com/office/drawing/2014/main" id="{705DD37E-ACB5-5489-70C8-BDE14E231704}"/>
              </a:ext>
            </a:extLst>
          </p:cNvPr>
          <p:cNvSpPr txBox="1"/>
          <p:nvPr/>
        </p:nvSpPr>
        <p:spPr>
          <a:xfrm>
            <a:off x="521096" y="1823374"/>
            <a:ext cx="10987088" cy="6755696"/>
          </a:xfrm>
          <a:prstGeom prst="rect">
            <a:avLst/>
          </a:prstGeom>
          <a:noFill/>
        </p:spPr>
        <p:txBody>
          <a:bodyPr wrap="square">
            <a:spAutoFit/>
          </a:bodyPr>
          <a:lstStyle/>
          <a:p>
            <a:r>
              <a:rPr lang="mi-NZ" sz="2800" dirty="0">
                <a:latin typeface="+mj-lt"/>
                <a:ea typeface="Calibri" panose="020F0502020204030204" pitchFamily="34" charset="0"/>
                <a:cs typeface="Times New Roman" panose="02020603050405020304" pitchFamily="18" charset="0"/>
              </a:rPr>
              <a:t>Leadership/Vision template</a:t>
            </a:r>
            <a:endParaRPr lang="mi-NZ" dirty="0">
              <a:latin typeface="+mj-lt"/>
              <a:ea typeface="Calibri" panose="020F0502020204030204" pitchFamily="34" charset="0"/>
              <a:cs typeface="Times New Roman" panose="02020603050405020304" pitchFamily="18" charset="0"/>
            </a:endParaRPr>
          </a:p>
          <a:p>
            <a:pPr marL="342900" indent="-342900">
              <a:spcBef>
                <a:spcPts val="600"/>
              </a:spcBef>
              <a:spcAft>
                <a:spcPts val="600"/>
              </a:spcAft>
              <a:buFont typeface="Arial" panose="020B0604020202020204" pitchFamily="34" charset="0"/>
              <a:buChar char="•"/>
            </a:pPr>
            <a:r>
              <a:rPr lang="en-NZ" sz="2000" dirty="0">
                <a:latin typeface="+mj-lt"/>
                <a:ea typeface="Aptos" panose="020B0004020202020204" pitchFamily="34" charset="0"/>
                <a:cs typeface="Aptos" panose="020B0004020202020204" pitchFamily="34" charset="0"/>
              </a:rPr>
              <a:t>It</a:t>
            </a:r>
            <a:r>
              <a:rPr lang="en-NZ" sz="2000" dirty="0">
                <a:effectLst/>
                <a:latin typeface="+mj-lt"/>
                <a:ea typeface="Aptos" panose="020B0004020202020204" pitchFamily="34" charset="0"/>
                <a:cs typeface="Aptos" panose="020B0004020202020204" pitchFamily="34" charset="0"/>
              </a:rPr>
              <a:t> is expected that Fellows throughout their career will </a:t>
            </a:r>
            <a:r>
              <a:rPr lang="en-NZ" sz="2000" b="1" dirty="0">
                <a:effectLst/>
                <a:latin typeface="+mj-lt"/>
                <a:ea typeface="Aptos" panose="020B0004020202020204" pitchFamily="34" charset="0"/>
                <a:cs typeface="Aptos" panose="020B0004020202020204" pitchFamily="34" charset="0"/>
              </a:rPr>
              <a:t>contribute to positive outcomes for New Zealand</a:t>
            </a:r>
            <a:r>
              <a:rPr lang="en-NZ" sz="2000" dirty="0">
                <a:effectLst/>
                <a:latin typeface="+mj-lt"/>
                <a:ea typeface="Aptos" panose="020B0004020202020204" pitchFamily="34" charset="0"/>
                <a:cs typeface="Aptos" panose="020B0004020202020204" pitchFamily="34" charset="0"/>
              </a:rPr>
              <a:t> and this is part of an assessment in the Leadership criteria. In other words, applicants must </a:t>
            </a:r>
            <a:r>
              <a:rPr lang="en-NZ" sz="2000" b="1" dirty="0">
                <a:effectLst/>
                <a:latin typeface="+mj-lt"/>
                <a:ea typeface="Aptos" panose="020B0004020202020204" pitchFamily="34" charset="0"/>
                <a:cs typeface="Aptos" panose="020B0004020202020204" pitchFamily="34" charset="0"/>
              </a:rPr>
              <a:t>have an understanding of how their research can be used</a:t>
            </a:r>
            <a:r>
              <a:rPr lang="en-NZ" sz="2000" dirty="0">
                <a:effectLst/>
                <a:latin typeface="+mj-lt"/>
                <a:ea typeface="Aptos" panose="020B0004020202020204" pitchFamily="34" charset="0"/>
                <a:cs typeface="Aptos" panose="020B0004020202020204" pitchFamily="34" charset="0"/>
              </a:rPr>
              <a:t>. Economic impact is one way of demonstrating positive outcomes but not the only one.</a:t>
            </a:r>
          </a:p>
          <a:p>
            <a:pPr marL="342900" indent="-342900">
              <a:spcBef>
                <a:spcPts val="600"/>
              </a:spcBef>
              <a:spcAft>
                <a:spcPts val="600"/>
              </a:spcAft>
              <a:buFont typeface="Arial" panose="020B0604020202020204" pitchFamily="34" charset="0"/>
              <a:buChar char="•"/>
            </a:pPr>
            <a:r>
              <a:rPr lang="en-NZ" sz="2000" dirty="0">
                <a:ea typeface="Arial" panose="020B0604020202020204" pitchFamily="34" charset="0"/>
                <a:cs typeface="Arial" panose="020B0604020202020204" pitchFamily="34" charset="0"/>
              </a:rPr>
              <a:t>The panel will be able to assess your past leadership experience from your narrative CV.  To avoid repeating yourself, this section could primarily be </a:t>
            </a:r>
            <a:r>
              <a:rPr lang="en-NZ" sz="2000" b="1" dirty="0">
                <a:ea typeface="Arial" panose="020B0604020202020204" pitchFamily="34" charset="0"/>
                <a:cs typeface="Arial" panose="020B0604020202020204" pitchFamily="34" charset="0"/>
              </a:rPr>
              <a:t>future focussed</a:t>
            </a:r>
            <a:r>
              <a:rPr lang="en-NZ" sz="2000" dirty="0">
                <a:ea typeface="Arial" panose="020B0604020202020204" pitchFamily="34" charset="0"/>
                <a:cs typeface="Arial" panose="020B0604020202020204" pitchFamily="34" charset="0"/>
              </a:rPr>
              <a:t>, </a:t>
            </a:r>
            <a:r>
              <a:rPr lang="en-NZ" sz="2000" b="1" dirty="0">
                <a:ea typeface="Arial" panose="020B0604020202020204" pitchFamily="34" charset="0"/>
                <a:cs typeface="Arial" panose="020B0604020202020204" pitchFamily="34" charset="0"/>
              </a:rPr>
              <a:t>address vision or leadership that has not been addressed in your CV, and/or summarise your demonstration of leadership</a:t>
            </a:r>
            <a:r>
              <a:rPr lang="en-NZ" sz="2000" dirty="0">
                <a:ea typeface="Arial" panose="020B0604020202020204" pitchFamily="34" charset="0"/>
                <a:cs typeface="Arial" panose="020B0604020202020204" pitchFamily="34" charset="0"/>
              </a:rPr>
              <a:t>. </a:t>
            </a:r>
            <a:r>
              <a:rPr lang="en-NZ" sz="2000" dirty="0">
                <a:ea typeface="Aptos" panose="020B0004020202020204" pitchFamily="34" charset="0"/>
                <a:cs typeface="Aptos" panose="020B0004020202020204" pitchFamily="34" charset="0"/>
              </a:rPr>
              <a:t>The more research experience, the more demonstration of leadership is expected. </a:t>
            </a:r>
            <a:endParaRPr lang="en-NZ" sz="2000" dirty="0">
              <a:latin typeface="+mj-lt"/>
              <a:ea typeface="Calibri" panose="020F0502020204030204" pitchFamily="34" charset="0"/>
              <a:cs typeface="Times New Roman" panose="02020603050405020304" pitchFamily="18" charset="0"/>
            </a:endParaRPr>
          </a:p>
          <a:p>
            <a:pPr marL="342900" indent="-342900">
              <a:spcBef>
                <a:spcPts val="600"/>
              </a:spcBef>
              <a:spcAft>
                <a:spcPts val="600"/>
              </a:spcAft>
              <a:buFont typeface="Arial" panose="020B0604020202020204" pitchFamily="34" charset="0"/>
              <a:buChar char="•"/>
            </a:pPr>
            <a:r>
              <a:rPr lang="en-NZ" sz="2000" dirty="0">
                <a:latin typeface="+mj-lt"/>
                <a:ea typeface="Calibri" panose="020F0502020204030204" pitchFamily="34" charset="0"/>
                <a:cs typeface="Times New Roman" panose="02020603050405020304" pitchFamily="18" charset="0"/>
              </a:rPr>
              <a:t>Discuss leadership of relevance to you including </a:t>
            </a:r>
            <a:r>
              <a:rPr lang="en-NZ" sz="2000" b="1" dirty="0">
                <a:latin typeface="+mj-lt"/>
                <a:ea typeface="Calibri" panose="020F0502020204030204" pitchFamily="34" charset="0"/>
                <a:cs typeface="Times New Roman" panose="02020603050405020304" pitchFamily="18" charset="0"/>
              </a:rPr>
              <a:t>how </a:t>
            </a:r>
            <a:r>
              <a:rPr lang="en-NZ" sz="2000" dirty="0">
                <a:latin typeface="+mj-lt"/>
                <a:ea typeface="Calibri" panose="020F0502020204030204" pitchFamily="34" charset="0"/>
                <a:cs typeface="Times New Roman" panose="02020603050405020304" pitchFamily="18" charset="0"/>
              </a:rPr>
              <a:t>awarding you a </a:t>
            </a:r>
            <a:r>
              <a:rPr lang="en-NZ" sz="2000" b="1" dirty="0">
                <a:latin typeface="+mj-lt"/>
                <a:ea typeface="Calibri" panose="020F0502020204030204" pitchFamily="34" charset="0"/>
                <a:cs typeface="Times New Roman" panose="02020603050405020304" pitchFamily="18" charset="0"/>
              </a:rPr>
              <a:t>fellowship will </a:t>
            </a:r>
            <a:r>
              <a:rPr lang="en-NZ" sz="2000" dirty="0">
                <a:latin typeface="+mj-lt"/>
                <a:ea typeface="Calibri" panose="020F0502020204030204" pitchFamily="34" charset="0"/>
                <a:cs typeface="Times New Roman" panose="02020603050405020304" pitchFamily="18" charset="0"/>
              </a:rPr>
              <a:t>support you to establish, re-enter, or </a:t>
            </a:r>
            <a:r>
              <a:rPr lang="en-NZ" sz="2000" b="1" dirty="0">
                <a:latin typeface="+mj-lt"/>
                <a:ea typeface="Calibri" panose="020F0502020204030204" pitchFamily="34" charset="0"/>
                <a:cs typeface="Times New Roman" panose="02020603050405020304" pitchFamily="18" charset="0"/>
              </a:rPr>
              <a:t>progress your career in research and progress you leadership. </a:t>
            </a:r>
            <a:r>
              <a:rPr lang="en-NZ" sz="2000" dirty="0">
                <a:latin typeface="+mj-lt"/>
                <a:ea typeface="Calibri" panose="020F0502020204030204" pitchFamily="34" charset="0"/>
                <a:cs typeface="Times New Roman" panose="02020603050405020304" pitchFamily="18" charset="0"/>
              </a:rPr>
              <a:t>For example, more time to work with your community, engage with politicians, write clinical guidance etc.</a:t>
            </a:r>
          </a:p>
          <a:p>
            <a:pPr marL="342900" indent="-342900">
              <a:spcBef>
                <a:spcPts val="600"/>
              </a:spcBef>
              <a:spcAft>
                <a:spcPts val="600"/>
              </a:spcAft>
              <a:buFont typeface="Arial" panose="020B0604020202020204" pitchFamily="34" charset="0"/>
              <a:buChar char="•"/>
            </a:pPr>
            <a:r>
              <a:rPr lang="en-NZ" sz="2000" dirty="0">
                <a:solidFill>
                  <a:srgbClr val="272626"/>
                </a:solidFill>
                <a:effectLst/>
                <a:latin typeface="+mj-lt"/>
                <a:ea typeface="Calibri" panose="020F0502020204030204" pitchFamily="34" charset="0"/>
              </a:rPr>
              <a:t>if you do discuss mentoring activities, please make sure that you </a:t>
            </a:r>
            <a:r>
              <a:rPr lang="en-NZ" sz="2000" b="1" dirty="0">
                <a:solidFill>
                  <a:srgbClr val="272626"/>
                </a:solidFill>
                <a:effectLst/>
                <a:latin typeface="+mj-lt"/>
                <a:ea typeface="Calibri" panose="020F0502020204030204" pitchFamily="34" charset="0"/>
              </a:rPr>
              <a:t>separate out mentoring where you are/have been an official supervisor </a:t>
            </a:r>
            <a:r>
              <a:rPr lang="en-NZ" sz="2000" dirty="0">
                <a:solidFill>
                  <a:srgbClr val="272626"/>
                </a:solidFill>
                <a:effectLst/>
                <a:latin typeface="+mj-lt"/>
                <a:ea typeface="Calibri" panose="020F0502020204030204" pitchFamily="34" charset="0"/>
              </a:rPr>
              <a:t>from other mentoring activities.</a:t>
            </a:r>
          </a:p>
          <a:p>
            <a:pPr marL="342900" indent="-342900">
              <a:spcBef>
                <a:spcPts val="600"/>
              </a:spcBef>
              <a:spcAft>
                <a:spcPts val="600"/>
              </a:spcAft>
              <a:buFont typeface="Arial" panose="020B0604020202020204" pitchFamily="34" charset="0"/>
              <a:buChar char="•"/>
            </a:pPr>
            <a:r>
              <a:rPr lang="en-NZ" sz="2000" dirty="0">
                <a:solidFill>
                  <a:srgbClr val="272626"/>
                </a:solidFill>
                <a:effectLst/>
                <a:latin typeface="+mj-lt"/>
                <a:ea typeface="Calibri" panose="020F0502020204030204" pitchFamily="34" charset="0"/>
              </a:rPr>
              <a:t>You may structure this section as you like. </a:t>
            </a:r>
          </a:p>
          <a:p>
            <a:pPr marL="342900" indent="-342900">
              <a:spcBef>
                <a:spcPts val="600"/>
              </a:spcBef>
              <a:spcAft>
                <a:spcPts val="600"/>
              </a:spcAft>
              <a:buFont typeface="Arial" panose="020B0604020202020204" pitchFamily="34" charset="0"/>
              <a:buChar char="•"/>
            </a:pPr>
            <a:r>
              <a:rPr lang="en-NZ" sz="2000" b="1" dirty="0">
                <a:solidFill>
                  <a:srgbClr val="272626"/>
                </a:solidFill>
                <a:latin typeface="+mj-lt"/>
                <a:ea typeface="Calibri" panose="020F0502020204030204" pitchFamily="34" charset="0"/>
              </a:rPr>
              <a:t>Try not to repeat statements </a:t>
            </a:r>
            <a:r>
              <a:rPr lang="en-NZ" sz="2000" dirty="0">
                <a:solidFill>
                  <a:srgbClr val="272626"/>
                </a:solidFill>
                <a:latin typeface="+mj-lt"/>
                <a:ea typeface="Calibri" panose="020F0502020204030204" pitchFamily="34" charset="0"/>
              </a:rPr>
              <a:t>in this template with your response to how your proposal aligns with government priorities. </a:t>
            </a:r>
          </a:p>
          <a:p>
            <a:pPr marL="342900" indent="-342900">
              <a:spcBef>
                <a:spcPts val="600"/>
              </a:spcBef>
              <a:spcAft>
                <a:spcPts val="600"/>
              </a:spcAft>
              <a:buFont typeface="Arial" panose="020B0604020202020204" pitchFamily="34" charset="0"/>
              <a:buChar char="•"/>
            </a:pPr>
            <a:r>
              <a:rPr lang="en-NZ" sz="2000" dirty="0">
                <a:solidFill>
                  <a:srgbClr val="272626"/>
                </a:solidFill>
                <a:effectLst/>
                <a:latin typeface="+mj-lt"/>
                <a:ea typeface="Calibri" panose="020F0502020204030204" pitchFamily="34" charset="0"/>
              </a:rPr>
              <a:t>Where relevant, identify people</a:t>
            </a:r>
            <a:r>
              <a:rPr lang="en-NZ" sz="2000" dirty="0">
                <a:solidFill>
                  <a:srgbClr val="272626"/>
                </a:solidFill>
                <a:latin typeface="+mj-lt"/>
                <a:ea typeface="Calibri" panose="020F0502020204030204" pitchFamily="34" charset="0"/>
              </a:rPr>
              <a:t>/organisations that can help you </a:t>
            </a:r>
            <a:r>
              <a:rPr lang="en-NZ" sz="2000" b="1" dirty="0">
                <a:solidFill>
                  <a:srgbClr val="272626"/>
                </a:solidFill>
                <a:latin typeface="+mj-lt"/>
                <a:ea typeface="Calibri" panose="020F0502020204030204" pitchFamily="34" charset="0"/>
              </a:rPr>
              <a:t>drive impact </a:t>
            </a:r>
            <a:r>
              <a:rPr lang="en-NZ" sz="2000" dirty="0">
                <a:solidFill>
                  <a:srgbClr val="272626"/>
                </a:solidFill>
                <a:latin typeface="+mj-lt"/>
                <a:ea typeface="Calibri" panose="020F0502020204030204" pitchFamily="34" charset="0"/>
              </a:rPr>
              <a:t>from your research.</a:t>
            </a:r>
            <a:endParaRPr lang="en-NZ" sz="2000" dirty="0">
              <a:solidFill>
                <a:srgbClr val="272626"/>
              </a:solidFill>
              <a:effectLst/>
              <a:latin typeface="+mj-lt"/>
              <a:ea typeface="Calibri" panose="020F0502020204030204" pitchFamily="34" charset="0"/>
            </a:endParaRPr>
          </a:p>
        </p:txBody>
      </p:sp>
    </p:spTree>
    <p:extLst>
      <p:ext uri="{BB962C8B-B14F-4D97-AF65-F5344CB8AC3E}">
        <p14:creationId xmlns:p14="http://schemas.microsoft.com/office/powerpoint/2010/main" val="10686699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463735" y="49851"/>
            <a:ext cx="10529292" cy="1781532"/>
          </a:xfrm>
        </p:spPr>
        <p:txBody>
          <a:bodyPr/>
          <a:lstStyle/>
          <a:p>
            <a:r>
              <a:rPr lang="mi-NZ" sz="4400" b="0" dirty="0"/>
              <a:t>Portal access</a:t>
            </a:r>
            <a:endParaRPr lang="en-NZ" dirty="0"/>
          </a:p>
        </p:txBody>
      </p:sp>
      <p:sp>
        <p:nvSpPr>
          <p:cNvPr id="2" name="TextBox 1">
            <a:extLst>
              <a:ext uri="{FF2B5EF4-FFF2-40B4-BE49-F238E27FC236}">
                <a16:creationId xmlns:a16="http://schemas.microsoft.com/office/drawing/2014/main" id="{217DB51A-427B-AADE-9566-510164336240}"/>
              </a:ext>
            </a:extLst>
          </p:cNvPr>
          <p:cNvSpPr txBox="1"/>
          <p:nvPr/>
        </p:nvSpPr>
        <p:spPr>
          <a:xfrm>
            <a:off x="348342" y="1340755"/>
            <a:ext cx="11393715" cy="3139321"/>
          </a:xfrm>
          <a:prstGeom prst="rect">
            <a:avLst/>
          </a:prstGeom>
        </p:spPr>
        <p:txBody>
          <a:bodyPr wrap="square" rtlCol="0">
            <a:spAutoFit/>
          </a:bodyPr>
          <a:lstStyle/>
          <a:p>
            <a:pPr marL="342900" indent="-342900">
              <a:spcAft>
                <a:spcPts val="1200"/>
              </a:spcAft>
              <a:buFont typeface="Arial" panose="020B0604020202020204" pitchFamily="34" charset="0"/>
              <a:buChar char="•"/>
            </a:pPr>
            <a:r>
              <a:rPr lang="en-NZ" sz="2000" dirty="0">
                <a:latin typeface="Calibri" panose="020F0502020204030204" pitchFamily="34" charset="0"/>
                <a:ea typeface="Calibri" panose="020F0502020204030204" pitchFamily="34" charset="0"/>
                <a:cs typeface="Times New Roman" panose="02020603050405020304" pitchFamily="18" charset="0"/>
              </a:rPr>
              <a:t>In order for an applicant to apply for a Tāwhia te Mana Fellowship, they will need a </a:t>
            </a:r>
            <a:r>
              <a:rPr lang="en-NZ" sz="2000" b="1" dirty="0">
                <a:latin typeface="Calibri" panose="020F0502020204030204" pitchFamily="34" charset="0"/>
                <a:ea typeface="Calibri" panose="020F0502020204030204" pitchFamily="34" charset="0"/>
                <a:cs typeface="Times New Roman" panose="02020603050405020304" pitchFamily="18" charset="0"/>
              </a:rPr>
              <a:t>nomination from their Host Research Office </a:t>
            </a:r>
            <a:r>
              <a:rPr lang="en-NZ" sz="2000" dirty="0">
                <a:latin typeface="Calibri" panose="020F0502020204030204" pitchFamily="34" charset="0"/>
                <a:ea typeface="Calibri" panose="020F0502020204030204" pitchFamily="34" charset="0"/>
                <a:cs typeface="Times New Roman" panose="02020603050405020304" pitchFamily="18" charset="0"/>
              </a:rPr>
              <a:t>(i.e. where they propose to do the Fellowship)</a:t>
            </a:r>
          </a:p>
          <a:p>
            <a:pPr marL="342900" indent="-342900">
              <a:spcAft>
                <a:spcPts val="1200"/>
              </a:spcAft>
              <a:buFont typeface="Arial" panose="020B0604020202020204" pitchFamily="34" charset="0"/>
              <a:buChar char="•"/>
            </a:pPr>
            <a:r>
              <a:rPr lang="en-NZ" sz="2000" dirty="0"/>
              <a:t>When being nominated, you will receive an email asking you to </a:t>
            </a:r>
            <a:r>
              <a:rPr lang="en-NZ" sz="2000" b="1" dirty="0"/>
              <a:t>register on the portal</a:t>
            </a:r>
            <a:r>
              <a:rPr lang="en-NZ" sz="2000" dirty="0"/>
              <a:t>. Check you spam folder if you do not receive this link.</a:t>
            </a:r>
          </a:p>
          <a:p>
            <a:pPr marL="342900" indent="-342900">
              <a:spcAft>
                <a:spcPts val="1200"/>
              </a:spcAft>
              <a:buFont typeface="Arial" panose="020B0604020202020204" pitchFamily="34" charset="0"/>
              <a:buChar char="•"/>
            </a:pPr>
            <a:r>
              <a:rPr lang="en-NZ" sz="2000" dirty="0"/>
              <a:t>If you are </a:t>
            </a:r>
            <a:r>
              <a:rPr lang="en-NZ" sz="2000" b="1" dirty="0"/>
              <a:t>already registered </a:t>
            </a:r>
            <a:r>
              <a:rPr lang="en-NZ" sz="2000" dirty="0"/>
              <a:t>with the portal, you can continue to use </a:t>
            </a:r>
            <a:r>
              <a:rPr lang="en-NZ" sz="2000" b="1" dirty="0"/>
              <a:t>the same log-in</a:t>
            </a:r>
            <a:r>
              <a:rPr lang="en-NZ" sz="2000" dirty="0"/>
              <a:t>. The nomination will now give you the opportunity to apply for a Fellowship. Please check that your profile is up to date.</a:t>
            </a:r>
          </a:p>
          <a:p>
            <a:pPr marL="342900" indent="-342900">
              <a:spcAft>
                <a:spcPts val="1200"/>
              </a:spcAft>
              <a:buFont typeface="Arial" panose="020B0604020202020204" pitchFamily="34" charset="0"/>
              <a:buChar char="•"/>
            </a:pPr>
            <a:r>
              <a:rPr lang="en-NZ" sz="2000" dirty="0"/>
              <a:t>If you have </a:t>
            </a:r>
            <a:r>
              <a:rPr lang="en-NZ" sz="2000" b="1" dirty="0"/>
              <a:t>not already registered with the portal, you must do that first.</a:t>
            </a:r>
          </a:p>
          <a:p>
            <a:pPr>
              <a:spcAft>
                <a:spcPts val="1200"/>
              </a:spcAft>
            </a:pPr>
            <a:endParaRPr lang="en-NZ" dirty="0">
              <a:latin typeface="+mj-lt"/>
            </a:endParaRPr>
          </a:p>
        </p:txBody>
      </p:sp>
    </p:spTree>
    <p:extLst>
      <p:ext uri="{BB962C8B-B14F-4D97-AF65-F5344CB8AC3E}">
        <p14:creationId xmlns:p14="http://schemas.microsoft.com/office/powerpoint/2010/main" val="15828751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839291" y="8122"/>
            <a:ext cx="10529292" cy="1781532"/>
          </a:xfrm>
        </p:spPr>
        <p:txBody>
          <a:bodyPr/>
          <a:lstStyle/>
          <a:p>
            <a:r>
              <a:rPr lang="mi-NZ" sz="4400" b="0" dirty="0"/>
              <a:t>Time table</a:t>
            </a:r>
            <a:endParaRPr lang="en-NZ" dirty="0"/>
          </a:p>
        </p:txBody>
      </p:sp>
      <p:graphicFrame>
        <p:nvGraphicFramePr>
          <p:cNvPr id="11" name="Table 10">
            <a:extLst>
              <a:ext uri="{FF2B5EF4-FFF2-40B4-BE49-F238E27FC236}">
                <a16:creationId xmlns:a16="http://schemas.microsoft.com/office/drawing/2014/main" id="{381532C0-4714-F8F8-6042-7E39FCA49139}"/>
              </a:ext>
            </a:extLst>
          </p:cNvPr>
          <p:cNvGraphicFramePr>
            <a:graphicFrameLocks noGrp="1"/>
          </p:cNvGraphicFramePr>
          <p:nvPr>
            <p:extLst>
              <p:ext uri="{D42A27DB-BD31-4B8C-83A1-F6EECF244321}">
                <p14:modId xmlns:p14="http://schemas.microsoft.com/office/powerpoint/2010/main" val="930145090"/>
              </p:ext>
            </p:extLst>
          </p:nvPr>
        </p:nvGraphicFramePr>
        <p:xfrm>
          <a:off x="1004392" y="1360139"/>
          <a:ext cx="10768508" cy="6814736"/>
        </p:xfrm>
        <a:graphic>
          <a:graphicData uri="http://schemas.openxmlformats.org/drawingml/2006/table">
            <a:tbl>
              <a:tblPr firstRow="1" firstCol="1" bandRow="1"/>
              <a:tblGrid>
                <a:gridCol w="2515651">
                  <a:extLst>
                    <a:ext uri="{9D8B030D-6E8A-4147-A177-3AD203B41FA5}">
                      <a16:colId xmlns:a16="http://schemas.microsoft.com/office/drawing/2014/main" val="3431207170"/>
                    </a:ext>
                  </a:extLst>
                </a:gridCol>
                <a:gridCol w="8252857">
                  <a:extLst>
                    <a:ext uri="{9D8B030D-6E8A-4147-A177-3AD203B41FA5}">
                      <a16:colId xmlns:a16="http://schemas.microsoft.com/office/drawing/2014/main" val="3136890406"/>
                    </a:ext>
                  </a:extLst>
                </a:gridCol>
              </a:tblGrid>
              <a:tr h="178272">
                <a:tc>
                  <a:txBody>
                    <a:bodyPr/>
                    <a:lstStyle/>
                    <a:p>
                      <a:pPr>
                        <a:lnSpc>
                          <a:spcPct val="115000"/>
                        </a:lnSpc>
                        <a:spcBef>
                          <a:spcPts val="300"/>
                        </a:spcBef>
                        <a:spcAft>
                          <a:spcPts val="300"/>
                        </a:spcAft>
                        <a:buNone/>
                      </a:pPr>
                      <a:r>
                        <a:rPr lang="en-NZ" sz="2000" b="1" kern="0">
                          <a:effectLst/>
                          <a:latin typeface="Calibri" panose="020F0502020204030204" pitchFamily="34" charset="0"/>
                          <a:ea typeface="Arial" panose="020B0604020202020204" pitchFamily="34" charset="0"/>
                          <a:cs typeface="Arial" panose="020B0604020202020204" pitchFamily="34" charset="0"/>
                        </a:rPr>
                        <a:t>Date</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300"/>
                        </a:spcBef>
                        <a:spcAft>
                          <a:spcPts val="300"/>
                        </a:spcAft>
                        <a:buNone/>
                      </a:pPr>
                      <a:r>
                        <a:rPr lang="en-NZ" sz="2000" b="1" kern="0">
                          <a:effectLst/>
                          <a:latin typeface="Calibri" panose="020F0502020204030204" pitchFamily="34" charset="0"/>
                          <a:ea typeface="Arial" panose="020B0604020202020204" pitchFamily="34" charset="0"/>
                          <a:cs typeface="Arial" panose="020B0604020202020204" pitchFamily="34" charset="0"/>
                        </a:rPr>
                        <a:t>Activity</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3897714"/>
                  </a:ext>
                </a:extLst>
              </a:tr>
              <a:tr h="366213">
                <a:tc>
                  <a:txBody>
                    <a:bodyPr/>
                    <a:lstStyle/>
                    <a:p>
                      <a:pPr>
                        <a:lnSpc>
                          <a:spcPct val="115000"/>
                        </a:lnSpc>
                        <a:spcBef>
                          <a:spcPts val="600"/>
                        </a:spcBef>
                        <a:spcAft>
                          <a:spcPts val="300"/>
                        </a:spcAft>
                        <a:buNone/>
                      </a:pPr>
                      <a:r>
                        <a:rPr lang="en-NZ" sz="2000" kern="0" dirty="0">
                          <a:effectLst/>
                          <a:latin typeface="Calibri" panose="020F0502020204030204" pitchFamily="34" charset="0"/>
                          <a:ea typeface="Arial" panose="020B0604020202020204" pitchFamily="34" charset="0"/>
                          <a:cs typeface="Arial" panose="020B0604020202020204" pitchFamily="34" charset="0"/>
                        </a:rPr>
                        <a:t>Thu</a:t>
                      </a:r>
                      <a:r>
                        <a:rPr lang="en-NZ" sz="2000" kern="0" dirty="0">
                          <a:solidFill>
                            <a:srgbClr val="272626"/>
                          </a:solidFill>
                          <a:effectLst/>
                          <a:latin typeface="Calibri" panose="020F0502020204030204" pitchFamily="34" charset="0"/>
                          <a:ea typeface="Calibri" panose="020F0502020204030204" pitchFamily="34" charset="0"/>
                          <a:cs typeface="Arial" panose="020B0604020202020204" pitchFamily="34" charset="0"/>
                        </a:rPr>
                        <a:t> </a:t>
                      </a:r>
                      <a:r>
                        <a:rPr lang="en-NZ" sz="2000" kern="0" dirty="0">
                          <a:effectLst/>
                          <a:latin typeface="Calibri" panose="020F0502020204030204" pitchFamily="34" charset="0"/>
                          <a:ea typeface="Arial" panose="020B0604020202020204" pitchFamily="34" charset="0"/>
                          <a:cs typeface="Arial" panose="020B0604020202020204" pitchFamily="34" charset="0"/>
                        </a:rPr>
                        <a:t>09 July 2026</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300"/>
                        </a:spcAft>
                        <a:buNone/>
                      </a:pPr>
                      <a:r>
                        <a:rPr lang="en-NZ" sz="2000" kern="0">
                          <a:effectLst/>
                          <a:latin typeface="Calibri" panose="020F0502020204030204" pitchFamily="34" charset="0"/>
                          <a:ea typeface="Arial" panose="020B0604020202020204" pitchFamily="34" charset="0"/>
                          <a:cs typeface="Arial" panose="020B0604020202020204" pitchFamily="34" charset="0"/>
                        </a:rPr>
                        <a:t>Proposals On-Line portal closes, 2pm New Zealand Standard Time (NZST)</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66888540"/>
                  </a:ext>
                </a:extLst>
              </a:tr>
              <a:tr h="554154">
                <a:tc>
                  <a:txBody>
                    <a:bodyPr/>
                    <a:lstStyle/>
                    <a:p>
                      <a:pPr>
                        <a:lnSpc>
                          <a:spcPct val="115000"/>
                        </a:lnSpc>
                        <a:spcBef>
                          <a:spcPts val="600"/>
                        </a:spcBef>
                        <a:spcAft>
                          <a:spcPts val="300"/>
                        </a:spcAft>
                        <a:buNone/>
                      </a:pPr>
                      <a:r>
                        <a:rPr lang="en-NZ" sz="2000" kern="0">
                          <a:effectLst/>
                          <a:latin typeface="Calibri" panose="020F0502020204030204" pitchFamily="34" charset="0"/>
                          <a:ea typeface="Arial" panose="020B0604020202020204" pitchFamily="34" charset="0"/>
                          <a:cs typeface="Arial" panose="020B0604020202020204" pitchFamily="34" charset="0"/>
                        </a:rPr>
                        <a:t>Wed</a:t>
                      </a:r>
                      <a:r>
                        <a:rPr lang="en-NZ" sz="2000" kern="0">
                          <a:solidFill>
                            <a:srgbClr val="272626"/>
                          </a:solidFill>
                          <a:effectLst/>
                          <a:latin typeface="Calibri" panose="020F0502020204030204" pitchFamily="34" charset="0"/>
                          <a:ea typeface="Calibri" panose="020F0502020204030204" pitchFamily="34" charset="0"/>
                          <a:cs typeface="Arial" panose="020B0604020202020204" pitchFamily="34" charset="0"/>
                        </a:rPr>
                        <a:t> </a:t>
                      </a:r>
                      <a:r>
                        <a:rPr lang="en-NZ" sz="2000" kern="0">
                          <a:effectLst/>
                          <a:latin typeface="Calibri" panose="020F0502020204030204" pitchFamily="34" charset="0"/>
                          <a:ea typeface="Arial" panose="020B0604020202020204" pitchFamily="34" charset="0"/>
                          <a:cs typeface="Arial" panose="020B0604020202020204" pitchFamily="34" charset="0"/>
                        </a:rPr>
                        <a:t>15 July 2026</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300"/>
                        </a:spcAft>
                        <a:buNone/>
                      </a:pPr>
                      <a:r>
                        <a:rPr lang="en-NZ" sz="2000" kern="0">
                          <a:effectLst/>
                          <a:latin typeface="Calibri" panose="020F0502020204030204" pitchFamily="34" charset="0"/>
                          <a:ea typeface="Arial" panose="020B0604020202020204" pitchFamily="34" charset="0"/>
                          <a:cs typeface="Arial" panose="020B0604020202020204" pitchFamily="34" charset="0"/>
                        </a:rPr>
                        <a:t>Latest date for Royal Society Te Apārangi to send out invitations to applicant-solicited referees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99977891"/>
                  </a:ext>
                </a:extLst>
              </a:tr>
              <a:tr h="742095">
                <a:tc>
                  <a:txBody>
                    <a:bodyPr/>
                    <a:lstStyle/>
                    <a:p>
                      <a:pPr>
                        <a:lnSpc>
                          <a:spcPct val="115000"/>
                        </a:lnSpc>
                        <a:spcBef>
                          <a:spcPts val="600"/>
                        </a:spcBef>
                        <a:spcAft>
                          <a:spcPts val="300"/>
                        </a:spcAft>
                        <a:buNone/>
                      </a:pPr>
                      <a:r>
                        <a:rPr lang="en-NZ" sz="2000" kern="0">
                          <a:effectLst/>
                          <a:latin typeface="Calibri" panose="020F0502020204030204" pitchFamily="34" charset="0"/>
                          <a:ea typeface="Arial" panose="020B0604020202020204" pitchFamily="34" charset="0"/>
                          <a:cs typeface="Arial" panose="020B0604020202020204" pitchFamily="34" charset="0"/>
                        </a:rPr>
                        <a:t>Thu</a:t>
                      </a:r>
                      <a:r>
                        <a:rPr lang="en-NZ" sz="2000" kern="0">
                          <a:solidFill>
                            <a:srgbClr val="272626"/>
                          </a:solidFill>
                          <a:effectLst/>
                          <a:latin typeface="Calibri" panose="020F0502020204030204" pitchFamily="34" charset="0"/>
                          <a:ea typeface="Calibri" panose="020F0502020204030204" pitchFamily="34" charset="0"/>
                          <a:cs typeface="Arial" panose="020B0604020202020204" pitchFamily="34" charset="0"/>
                        </a:rPr>
                        <a:t> </a:t>
                      </a:r>
                      <a:r>
                        <a:rPr lang="en-NZ" sz="2000" kern="0">
                          <a:effectLst/>
                          <a:latin typeface="Calibri" panose="020F0502020204030204" pitchFamily="34" charset="0"/>
                          <a:ea typeface="Arial" panose="020B0604020202020204" pitchFamily="34" charset="0"/>
                          <a:cs typeface="Arial" panose="020B0604020202020204" pitchFamily="34" charset="0"/>
                        </a:rPr>
                        <a:t>06 August 2026</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300"/>
                        </a:spcAft>
                        <a:buNone/>
                      </a:pPr>
                      <a:r>
                        <a:rPr lang="en-NZ" sz="2000" kern="0">
                          <a:effectLst/>
                          <a:latin typeface="Calibri" panose="020F0502020204030204" pitchFamily="34" charset="0"/>
                          <a:ea typeface="Arial" panose="020B0604020202020204" pitchFamily="34" charset="0"/>
                          <a:cs typeface="Arial" panose="020B0604020202020204" pitchFamily="34" charset="0"/>
                        </a:rPr>
                        <a:t>Deadline for receipt of applicant-solicited referee reports by the Secretariat of the Tāwhia te Mana Research Fellowships, 2pm NZST</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93868652"/>
                  </a:ext>
                </a:extLst>
              </a:tr>
              <a:tr h="554154">
                <a:tc>
                  <a:txBody>
                    <a:bodyPr/>
                    <a:lstStyle/>
                    <a:p>
                      <a:pPr>
                        <a:lnSpc>
                          <a:spcPct val="115000"/>
                        </a:lnSpc>
                        <a:spcBef>
                          <a:spcPts val="600"/>
                        </a:spcBef>
                        <a:spcAft>
                          <a:spcPts val="300"/>
                        </a:spcAft>
                        <a:buNone/>
                      </a:pPr>
                      <a:r>
                        <a:rPr lang="en-NZ" sz="2000" kern="0">
                          <a:effectLst/>
                          <a:latin typeface="Calibri" panose="020F0502020204030204" pitchFamily="34" charset="0"/>
                          <a:ea typeface="Arial" panose="020B0604020202020204" pitchFamily="34" charset="0"/>
                          <a:cs typeface="Arial" panose="020B0604020202020204" pitchFamily="34" charset="0"/>
                        </a:rPr>
                        <a:t>Fri 14 August 2026</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300"/>
                        </a:spcAft>
                        <a:buNone/>
                      </a:pPr>
                      <a:r>
                        <a:rPr lang="en-NZ" sz="2000" kern="0" dirty="0">
                          <a:effectLst/>
                          <a:latin typeface="Calibri" panose="020F0502020204030204" pitchFamily="34" charset="0"/>
                          <a:ea typeface="Arial" panose="020B0604020202020204" pitchFamily="34" charset="0"/>
                          <a:cs typeface="Arial" panose="020B0604020202020204" pitchFamily="34" charset="0"/>
                        </a:rPr>
                        <a:t>Latest date for Royal Society Te Apārangi to send out applications to panels</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68572655"/>
                  </a:ext>
                </a:extLst>
              </a:tr>
              <a:tr h="554154">
                <a:tc>
                  <a:txBody>
                    <a:bodyPr/>
                    <a:lstStyle/>
                    <a:p>
                      <a:pPr>
                        <a:lnSpc>
                          <a:spcPct val="115000"/>
                        </a:lnSpc>
                        <a:spcBef>
                          <a:spcPts val="600"/>
                        </a:spcBef>
                        <a:spcAft>
                          <a:spcPts val="300"/>
                        </a:spcAft>
                        <a:buNone/>
                      </a:pPr>
                      <a:r>
                        <a:rPr lang="en-NZ" sz="2000" kern="0">
                          <a:effectLst/>
                          <a:latin typeface="Calibri" panose="020F0502020204030204" pitchFamily="34" charset="0"/>
                          <a:ea typeface="Arial" panose="020B0604020202020204" pitchFamily="34" charset="0"/>
                          <a:cs typeface="Arial" panose="020B0604020202020204" pitchFamily="34" charset="0"/>
                        </a:rPr>
                        <a:t>Fri 11 September 2026</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300"/>
                        </a:spcAft>
                        <a:buNone/>
                      </a:pPr>
                      <a:r>
                        <a:rPr lang="en-NZ" sz="2000" kern="0" dirty="0">
                          <a:effectLst/>
                          <a:latin typeface="Calibri" panose="020F0502020204030204" pitchFamily="34" charset="0"/>
                          <a:ea typeface="Arial" panose="020B0604020202020204" pitchFamily="34" charset="0"/>
                          <a:cs typeface="Arial" panose="020B0604020202020204" pitchFamily="34" charset="0"/>
                        </a:rPr>
                        <a:t>Deadline for panellist scores </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70727135"/>
                  </a:ext>
                </a:extLst>
              </a:tr>
              <a:tr h="554154">
                <a:tc>
                  <a:txBody>
                    <a:bodyPr/>
                    <a:lstStyle/>
                    <a:p>
                      <a:pPr>
                        <a:lnSpc>
                          <a:spcPct val="115000"/>
                        </a:lnSpc>
                        <a:spcBef>
                          <a:spcPts val="600"/>
                        </a:spcBef>
                        <a:spcAft>
                          <a:spcPts val="300"/>
                        </a:spcAft>
                        <a:buNone/>
                      </a:pPr>
                      <a:r>
                        <a:rPr lang="en-NZ" sz="2000" kern="0">
                          <a:effectLst/>
                          <a:latin typeface="Calibri" panose="020F0502020204030204" pitchFamily="34" charset="0"/>
                          <a:ea typeface="Arial" panose="020B0604020202020204" pitchFamily="34" charset="0"/>
                          <a:cs typeface="Arial" panose="020B0604020202020204" pitchFamily="34" charset="0"/>
                        </a:rPr>
                        <a:t>Fri 25 September 2026</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300"/>
                        </a:spcAft>
                        <a:buNone/>
                      </a:pPr>
                      <a:r>
                        <a:rPr lang="en-NZ" sz="2000" kern="0" dirty="0">
                          <a:effectLst/>
                          <a:latin typeface="Calibri" panose="020F0502020204030204" pitchFamily="34" charset="0"/>
                          <a:ea typeface="Arial" panose="020B0604020202020204" pitchFamily="34" charset="0"/>
                          <a:cs typeface="Arial" panose="020B0604020202020204" pitchFamily="34" charset="0"/>
                        </a:rPr>
                        <a:t>Last day for Panel meetings to be completed</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587124"/>
                  </a:ext>
                </a:extLst>
              </a:tr>
              <a:tr h="554154">
                <a:tc>
                  <a:txBody>
                    <a:bodyPr/>
                    <a:lstStyle/>
                    <a:p>
                      <a:pPr>
                        <a:lnSpc>
                          <a:spcPct val="115000"/>
                        </a:lnSpc>
                        <a:spcBef>
                          <a:spcPts val="600"/>
                        </a:spcBef>
                        <a:spcAft>
                          <a:spcPts val="300"/>
                        </a:spcAft>
                        <a:buNone/>
                      </a:pPr>
                      <a:r>
                        <a:rPr lang="en-NZ" sz="2000" kern="0">
                          <a:effectLst/>
                          <a:latin typeface="Calibri" panose="020F0502020204030204" pitchFamily="34" charset="0"/>
                          <a:ea typeface="Times New Roman" panose="02020603050405020304" pitchFamily="18" charset="0"/>
                          <a:cs typeface="Arial" panose="020B0604020202020204" pitchFamily="34" charset="0"/>
                        </a:rPr>
                        <a:t>Mon 26 October 2026</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300"/>
                        </a:spcAft>
                        <a:buNone/>
                      </a:pPr>
                      <a:r>
                        <a:rPr lang="en-NZ" sz="2000" kern="0">
                          <a:effectLst/>
                          <a:latin typeface="Calibri" panose="020F0502020204030204" pitchFamily="34" charset="0"/>
                          <a:ea typeface="Times New Roman" panose="02020603050405020304" pitchFamily="18" charset="0"/>
                          <a:cs typeface="Arial" panose="020B0604020202020204" pitchFamily="34" charset="0"/>
                        </a:rPr>
                        <a:t>Deadline for Mana Tūānuku Interview Panel scores </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9812802"/>
                  </a:ext>
                </a:extLst>
              </a:tr>
              <a:tr h="366213">
                <a:tc>
                  <a:txBody>
                    <a:bodyPr/>
                    <a:lstStyle/>
                    <a:p>
                      <a:pPr>
                        <a:lnSpc>
                          <a:spcPct val="115000"/>
                        </a:lnSpc>
                        <a:spcBef>
                          <a:spcPts val="600"/>
                        </a:spcBef>
                        <a:spcAft>
                          <a:spcPts val="300"/>
                        </a:spcAft>
                        <a:buNone/>
                      </a:pPr>
                      <a:r>
                        <a:rPr lang="en-NZ" sz="2000" kern="0">
                          <a:effectLst/>
                          <a:latin typeface="Calibri" panose="020F0502020204030204" pitchFamily="34" charset="0"/>
                          <a:ea typeface="Times New Roman" panose="02020603050405020304" pitchFamily="18" charset="0"/>
                          <a:cs typeface="Arial" panose="020B0604020202020204" pitchFamily="34" charset="0"/>
                        </a:rPr>
                        <a:t>Late October </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300"/>
                        </a:spcAft>
                        <a:buNone/>
                      </a:pPr>
                      <a:r>
                        <a:rPr lang="en-NZ" sz="2000" kern="0">
                          <a:effectLst/>
                          <a:latin typeface="Calibri" panose="020F0502020204030204" pitchFamily="34" charset="0"/>
                          <a:ea typeface="Times New Roman" panose="02020603050405020304" pitchFamily="18" charset="0"/>
                          <a:cs typeface="Arial" panose="020B0604020202020204" pitchFamily="34" charset="0"/>
                        </a:rPr>
                        <a:t>Announce Mana Tūāpapa and Mana Tūārangi awardees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06829"/>
                  </a:ext>
                </a:extLst>
              </a:tr>
              <a:tr h="554154">
                <a:tc>
                  <a:txBody>
                    <a:bodyPr/>
                    <a:lstStyle/>
                    <a:p>
                      <a:pPr>
                        <a:lnSpc>
                          <a:spcPct val="115000"/>
                        </a:lnSpc>
                        <a:spcBef>
                          <a:spcPts val="600"/>
                        </a:spcBef>
                        <a:spcAft>
                          <a:spcPts val="300"/>
                        </a:spcAft>
                        <a:buNone/>
                      </a:pPr>
                      <a:r>
                        <a:rPr lang="en-NZ" sz="2000" kern="0">
                          <a:effectLst/>
                          <a:latin typeface="Calibri" panose="020F0502020204030204" pitchFamily="34" charset="0"/>
                          <a:ea typeface="Times New Roman" panose="02020603050405020304" pitchFamily="18" charset="0"/>
                          <a:cs typeface="Arial" panose="020B0604020202020204" pitchFamily="34" charset="0"/>
                        </a:rPr>
                        <a:t>Mon 02 November 2026</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300"/>
                        </a:spcAft>
                        <a:buNone/>
                      </a:pPr>
                      <a:r>
                        <a:rPr lang="en-NZ" sz="2000" kern="0" dirty="0">
                          <a:effectLst/>
                          <a:latin typeface="Calibri" panose="020F0502020204030204" pitchFamily="34" charset="0"/>
                          <a:ea typeface="Times New Roman" panose="02020603050405020304" pitchFamily="18" charset="0"/>
                          <a:cs typeface="Arial" panose="020B0604020202020204" pitchFamily="34" charset="0"/>
                        </a:rPr>
                        <a:t>Last day for Mana Tūānuku Interview Panel shortlisting meeting</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33561414"/>
                  </a:ext>
                </a:extLst>
              </a:tr>
              <a:tr h="742095">
                <a:tc>
                  <a:txBody>
                    <a:bodyPr/>
                    <a:lstStyle/>
                    <a:p>
                      <a:pPr>
                        <a:lnSpc>
                          <a:spcPct val="115000"/>
                        </a:lnSpc>
                        <a:spcBef>
                          <a:spcPts val="600"/>
                        </a:spcBef>
                        <a:spcAft>
                          <a:spcPts val="300"/>
                        </a:spcAft>
                        <a:buNone/>
                      </a:pPr>
                      <a:r>
                        <a:rPr lang="en-NZ" sz="2000" kern="0">
                          <a:effectLst/>
                          <a:latin typeface="Calibri" panose="020F0502020204030204" pitchFamily="34" charset="0"/>
                          <a:ea typeface="Times New Roman" panose="02020603050405020304" pitchFamily="18" charset="0"/>
                          <a:cs typeface="Arial" panose="020B0604020202020204" pitchFamily="34" charset="0"/>
                        </a:rPr>
                        <a:t>23-25 (TBC) November2026 </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300"/>
                        </a:spcAft>
                        <a:buNone/>
                      </a:pPr>
                      <a:r>
                        <a:rPr lang="en-NZ" sz="2000" kern="0">
                          <a:effectLst/>
                          <a:latin typeface="Calibri" panose="020F0502020204030204" pitchFamily="34" charset="0"/>
                          <a:ea typeface="Times New Roman" panose="02020603050405020304" pitchFamily="18" charset="0"/>
                          <a:cs typeface="Arial" panose="020B0604020202020204" pitchFamily="34" charset="0"/>
                        </a:rPr>
                        <a:t>Mana Tūānuku Interviews</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74190006"/>
                  </a:ext>
                </a:extLst>
              </a:tr>
              <a:tr h="554154">
                <a:tc>
                  <a:txBody>
                    <a:bodyPr/>
                    <a:lstStyle/>
                    <a:p>
                      <a:pPr>
                        <a:lnSpc>
                          <a:spcPct val="115000"/>
                        </a:lnSpc>
                        <a:spcBef>
                          <a:spcPts val="600"/>
                        </a:spcBef>
                        <a:spcAft>
                          <a:spcPts val="300"/>
                        </a:spcAft>
                        <a:buNone/>
                      </a:pPr>
                      <a:r>
                        <a:rPr lang="en-NZ" sz="2000" kern="0">
                          <a:effectLst/>
                          <a:latin typeface="Calibri" panose="020F0502020204030204" pitchFamily="34" charset="0"/>
                          <a:ea typeface="Times New Roman" panose="02020603050405020304" pitchFamily="18" charset="0"/>
                          <a:cs typeface="Arial" panose="020B0604020202020204" pitchFamily="34" charset="0"/>
                        </a:rPr>
                        <a:t>Friday 18 December 2026</a:t>
                      </a:r>
                      <a:endParaRPr lang="en-NZ" sz="2000" kern="10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300"/>
                        </a:spcAft>
                        <a:buNone/>
                      </a:pPr>
                      <a:r>
                        <a:rPr lang="en-NZ" sz="2000" kern="0" dirty="0">
                          <a:effectLst/>
                          <a:latin typeface="Calibri" panose="020F0502020204030204" pitchFamily="34" charset="0"/>
                          <a:ea typeface="Times New Roman" panose="02020603050405020304" pitchFamily="18" charset="0"/>
                          <a:cs typeface="Arial" panose="020B0604020202020204" pitchFamily="34" charset="0"/>
                        </a:rPr>
                        <a:t>Announce Mana Tūānuku awardees</a:t>
                      </a:r>
                      <a:endParaRPr lang="en-NZ" sz="2000" kern="100" dirty="0">
                        <a:effectLst/>
                        <a:latin typeface="Aptos" panose="020B0004020202020204" pitchFamily="34" charset="0"/>
                        <a:ea typeface="Aptos" panose="020B0004020202020204" pitchFamily="34" charset="0"/>
                        <a:cs typeface="Arial" panose="020B0604020202020204" pitchFamily="34" charset="0"/>
                      </a:endParaRPr>
                    </a:p>
                  </a:txBody>
                  <a:tcPr marL="34267" marR="3426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708050"/>
                  </a:ext>
                </a:extLst>
              </a:tr>
            </a:tbl>
          </a:graphicData>
        </a:graphic>
      </p:graphicFrame>
    </p:spTree>
    <p:extLst>
      <p:ext uri="{BB962C8B-B14F-4D97-AF65-F5344CB8AC3E}">
        <p14:creationId xmlns:p14="http://schemas.microsoft.com/office/powerpoint/2010/main" val="18774003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25040917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3F92E-AC24-C58A-DE6F-05DF74940C6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509B24C-4572-4476-2E47-8320B5C3E435}"/>
              </a:ext>
            </a:extLst>
          </p:cNvPr>
          <p:cNvSpPr>
            <a:spLocks noGrp="1"/>
          </p:cNvSpPr>
          <p:nvPr>
            <p:ph type="title"/>
          </p:nvPr>
        </p:nvSpPr>
        <p:spPr/>
        <p:txBody>
          <a:bodyPr/>
          <a:lstStyle/>
          <a:p>
            <a:r>
              <a:rPr lang="en-US" dirty="0"/>
              <a:t>Questions</a:t>
            </a:r>
          </a:p>
        </p:txBody>
      </p:sp>
      <p:sp>
        <p:nvSpPr>
          <p:cNvPr id="2" name="TextBox 1">
            <a:extLst>
              <a:ext uri="{FF2B5EF4-FFF2-40B4-BE49-F238E27FC236}">
                <a16:creationId xmlns:a16="http://schemas.microsoft.com/office/drawing/2014/main" id="{090D6CD0-10FD-7E63-082E-BC3003FF561B}"/>
              </a:ext>
            </a:extLst>
          </p:cNvPr>
          <p:cNvSpPr txBox="1"/>
          <p:nvPr/>
        </p:nvSpPr>
        <p:spPr>
          <a:xfrm>
            <a:off x="668587" y="2037421"/>
            <a:ext cx="10870700" cy="1957139"/>
          </a:xfrm>
          <a:prstGeom prst="rect">
            <a:avLst/>
          </a:prstGeom>
          <a:noFill/>
        </p:spPr>
        <p:txBody>
          <a:bodyPr wrap="square">
            <a:spAutoFit/>
          </a:bodyPr>
          <a:lstStyle/>
          <a:p>
            <a:pPr marL="342900" indent="-342900">
              <a:lnSpc>
                <a:spcPct val="107000"/>
              </a:lnSpc>
              <a:spcAft>
                <a:spcPts val="1800"/>
              </a:spcAft>
              <a:buSzPct val="100000"/>
              <a:buFont typeface="Arial" panose="020B0604020202020204" pitchFamily="34" charset="0"/>
              <a:buChar char="•"/>
              <a:tabLst>
                <a:tab pos="457200" algn="l"/>
              </a:tabLst>
            </a:pPr>
            <a:r>
              <a:rPr lang="en-NZ" kern="100" dirty="0"/>
              <a:t>Read the Tāwhia te Mana FAQ page</a:t>
            </a:r>
          </a:p>
          <a:p>
            <a:pPr lvl="1">
              <a:lnSpc>
                <a:spcPct val="107000"/>
              </a:lnSpc>
              <a:spcAft>
                <a:spcPts val="1800"/>
              </a:spcAft>
              <a:buSzPct val="100000"/>
              <a:tabLst>
                <a:tab pos="457200" algn="l"/>
              </a:tabLst>
            </a:pPr>
            <a:r>
              <a:rPr lang="en-NZ" kern="100" dirty="0">
                <a:hlinkClick r:id="rId2"/>
              </a:rPr>
              <a:t>https://www.royalsociety.org.nz/what-we-do/funds-and-opportunities/tawhia-te-mana/faq/</a:t>
            </a:r>
            <a:endParaRPr lang="mi-NZ" kern="100" dirty="0"/>
          </a:p>
          <a:p>
            <a:pPr marL="342900" indent="-342900">
              <a:lnSpc>
                <a:spcPct val="107000"/>
              </a:lnSpc>
              <a:spcAft>
                <a:spcPts val="1800"/>
              </a:spcAft>
              <a:buSzPct val="100000"/>
              <a:buFont typeface="Arial" panose="020B0604020202020204" pitchFamily="34" charset="0"/>
              <a:buChar char="•"/>
              <a:tabLst>
                <a:tab pos="457200" algn="l"/>
              </a:tabLst>
            </a:pPr>
            <a:r>
              <a:rPr lang="mi-NZ" kern="100" dirty="0"/>
              <a:t>A</a:t>
            </a:r>
            <a:r>
              <a:rPr lang="en-NZ" kern="100" dirty="0" err="1"/>
              <a:t>sk</a:t>
            </a:r>
            <a:r>
              <a:rPr lang="en-NZ" kern="100" dirty="0"/>
              <a:t> your Research Office for help</a:t>
            </a:r>
          </a:p>
          <a:p>
            <a:pPr marL="342900" indent="-342900">
              <a:lnSpc>
                <a:spcPct val="107000"/>
              </a:lnSpc>
              <a:spcAft>
                <a:spcPts val="1800"/>
              </a:spcAft>
              <a:buSzPct val="100000"/>
              <a:buFont typeface="Arial" panose="020B0604020202020204" pitchFamily="34" charset="0"/>
              <a:buChar char="•"/>
              <a:tabLst>
                <a:tab pos="457200" algn="l"/>
              </a:tabLst>
            </a:pPr>
            <a:r>
              <a:rPr lang="en-NZ" kern="100" dirty="0"/>
              <a:t>Email Tāwhia te Mana team at </a:t>
            </a:r>
            <a:r>
              <a:rPr lang="en-NZ" dirty="0">
                <a:hlinkClick r:id="rId3"/>
              </a:rPr>
              <a:t>tawhia@royalsociety.org.nz</a:t>
            </a:r>
            <a:endParaRPr lang="en-NZ" kern="100" dirty="0"/>
          </a:p>
        </p:txBody>
      </p:sp>
    </p:spTree>
    <p:extLst>
      <p:ext uri="{BB962C8B-B14F-4D97-AF65-F5344CB8AC3E}">
        <p14:creationId xmlns:p14="http://schemas.microsoft.com/office/powerpoint/2010/main" val="40369908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839292" y="198622"/>
            <a:ext cx="10529292" cy="1781532"/>
          </a:xfrm>
        </p:spPr>
        <p:txBody>
          <a:bodyPr/>
          <a:lstStyle/>
          <a:p>
            <a:r>
              <a:rPr lang="mi-NZ" sz="4000" dirty="0"/>
              <a:t>Mana</a:t>
            </a:r>
            <a:r>
              <a:rPr lang="mi-NZ" dirty="0"/>
              <a:t> </a:t>
            </a:r>
            <a:r>
              <a:rPr lang="en-NZ" sz="4000" dirty="0"/>
              <a:t>T</a:t>
            </a:r>
            <a:r>
              <a:rPr lang="mi-NZ" sz="4000" dirty="0"/>
              <a:t>ūānuku - FTEs on other research grants </a:t>
            </a:r>
            <a:endParaRPr lang="en-NZ" sz="4000" dirty="0"/>
          </a:p>
        </p:txBody>
      </p:sp>
      <p:sp>
        <p:nvSpPr>
          <p:cNvPr id="2" name="TextBox 1">
            <a:extLst>
              <a:ext uri="{FF2B5EF4-FFF2-40B4-BE49-F238E27FC236}">
                <a16:creationId xmlns:a16="http://schemas.microsoft.com/office/drawing/2014/main" id="{6E6730CD-D48E-AAF0-51FF-5F2B3D36C1C0}"/>
              </a:ext>
            </a:extLst>
          </p:cNvPr>
          <p:cNvSpPr txBox="1"/>
          <p:nvPr/>
        </p:nvSpPr>
        <p:spPr>
          <a:xfrm>
            <a:off x="668587" y="1633755"/>
            <a:ext cx="10870700" cy="6279091"/>
          </a:xfrm>
          <a:prstGeom prst="rect">
            <a:avLst/>
          </a:prstGeom>
          <a:noFill/>
        </p:spPr>
        <p:txBody>
          <a:bodyPr wrap="square">
            <a:spAutoFit/>
          </a:bodyPr>
          <a:lstStyle/>
          <a:p>
            <a:pPr marL="342900" lvl="0" indent="-342900">
              <a:lnSpc>
                <a:spcPct val="107000"/>
              </a:lnSpc>
              <a:spcAft>
                <a:spcPts val="800"/>
              </a:spcAft>
              <a:buSzPct val="100000"/>
              <a:buFont typeface="Arial" panose="020B0604020202020204" pitchFamily="34" charset="0"/>
              <a:buChar char="•"/>
              <a:tabLst>
                <a:tab pos="457200" algn="l"/>
              </a:tabLst>
            </a:pPr>
            <a:r>
              <a:rPr lang="en-NZ" sz="2000" kern="100" dirty="0">
                <a:effectLst/>
              </a:rPr>
              <a:t>Bidding for, and being awarded, research grants is an important part of improving research track record and leadership and is therefore encouraged.</a:t>
            </a:r>
          </a:p>
          <a:p>
            <a:pPr marL="342900" lvl="0" indent="-342900">
              <a:lnSpc>
                <a:spcPct val="107000"/>
              </a:lnSpc>
              <a:spcAft>
                <a:spcPts val="800"/>
              </a:spcAft>
              <a:buSzPct val="100000"/>
              <a:buFont typeface="Arial" panose="020B0604020202020204" pitchFamily="34" charset="0"/>
              <a:buChar char="•"/>
              <a:tabLst>
                <a:tab pos="457200" algn="l"/>
              </a:tabLst>
            </a:pPr>
            <a:r>
              <a:rPr lang="en-NZ" sz="2000" kern="100" dirty="0">
                <a:effectLst/>
              </a:rPr>
              <a:t>Other research projects can be incorporated into the Tūānuku FTE commitments where the activity is aligned with the Fellowship objectives.</a:t>
            </a:r>
          </a:p>
          <a:p>
            <a:pPr marL="954999" lvl="1" indent="-342900">
              <a:lnSpc>
                <a:spcPct val="107000"/>
              </a:lnSpc>
              <a:spcAft>
                <a:spcPts val="800"/>
              </a:spcAft>
              <a:buSzPct val="100000"/>
              <a:buFont typeface="Arial" panose="020B0604020202020204" pitchFamily="34" charset="0"/>
              <a:buChar char="•"/>
              <a:tabLst>
                <a:tab pos="457200" algn="l"/>
              </a:tabLst>
            </a:pPr>
            <a:r>
              <a:rPr lang="en-NZ" sz="2000" kern="100" dirty="0"/>
              <a:t>At application – make other grant part of Fellowship application</a:t>
            </a:r>
          </a:p>
          <a:p>
            <a:pPr marL="954999" lvl="1" indent="-342900">
              <a:lnSpc>
                <a:spcPct val="107000"/>
              </a:lnSpc>
              <a:spcAft>
                <a:spcPts val="800"/>
              </a:spcAft>
              <a:buSzPct val="100000"/>
              <a:buFont typeface="Arial" panose="020B0604020202020204" pitchFamily="34" charset="0"/>
              <a:buChar char="•"/>
              <a:tabLst>
                <a:tab pos="457200" algn="l"/>
              </a:tabLst>
            </a:pPr>
            <a:r>
              <a:rPr lang="en-NZ" sz="2000" kern="100" dirty="0">
                <a:effectLst/>
              </a:rPr>
              <a:t>During contract – variation to make other g</a:t>
            </a:r>
            <a:r>
              <a:rPr lang="en-NZ" sz="2000" kern="100" dirty="0"/>
              <a:t>rant part of Fellowship </a:t>
            </a:r>
          </a:p>
          <a:p>
            <a:pPr marL="342900" indent="-342900">
              <a:lnSpc>
                <a:spcPct val="107000"/>
              </a:lnSpc>
              <a:spcAft>
                <a:spcPts val="800"/>
              </a:spcAft>
              <a:buSzPct val="100000"/>
              <a:buFont typeface="Arial" panose="020B0604020202020204" pitchFamily="34" charset="0"/>
              <a:buChar char="•"/>
              <a:tabLst>
                <a:tab pos="457200" algn="l"/>
              </a:tabLst>
            </a:pPr>
            <a:r>
              <a:rPr lang="en-NZ" sz="2000" kern="100" dirty="0"/>
              <a:t>The activity must support the objectives of the </a:t>
            </a:r>
            <a:r>
              <a:rPr lang="en-NZ" sz="2000" kern="100" dirty="0" err="1"/>
              <a:t>Tawhia</a:t>
            </a:r>
            <a:r>
              <a:rPr lang="en-NZ" sz="2000" kern="100" dirty="0"/>
              <a:t> </a:t>
            </a:r>
            <a:r>
              <a:rPr lang="en-NZ" sz="2000" kern="100" dirty="0" err="1"/>
              <a:t>te</a:t>
            </a:r>
            <a:r>
              <a:rPr lang="en-NZ" sz="2000" kern="100" dirty="0"/>
              <a:t> Mana Fellowship, i.e. support Fellows’ career development. </a:t>
            </a:r>
          </a:p>
          <a:p>
            <a:pPr marL="342900" indent="-342900">
              <a:lnSpc>
                <a:spcPct val="107000"/>
              </a:lnSpc>
              <a:spcAft>
                <a:spcPts val="800"/>
              </a:spcAft>
              <a:buSzPct val="100000"/>
              <a:buFont typeface="Arial" panose="020B0604020202020204" pitchFamily="34" charset="0"/>
              <a:buChar char="•"/>
              <a:tabLst>
                <a:tab pos="457200" algn="l"/>
              </a:tabLst>
            </a:pPr>
            <a:r>
              <a:rPr lang="en-NZ" sz="2000" kern="100" dirty="0"/>
              <a:t>Released salary as a consequence of FTE supported by another grant can be used for other research expenses, preferably other personnel working on the Fellowship objectives.</a:t>
            </a:r>
          </a:p>
          <a:p>
            <a:pPr marL="342900" indent="-342900">
              <a:lnSpc>
                <a:spcPct val="107000"/>
              </a:lnSpc>
              <a:spcAft>
                <a:spcPts val="800"/>
              </a:spcAft>
              <a:buSzPct val="100000"/>
              <a:buFont typeface="Arial" panose="020B0604020202020204" pitchFamily="34" charset="0"/>
              <a:buChar char="•"/>
              <a:tabLst>
                <a:tab pos="457200" algn="l"/>
              </a:tabLst>
            </a:pPr>
            <a:endParaRPr lang="en-NZ" kern="100" dirty="0"/>
          </a:p>
          <a:p>
            <a:pPr>
              <a:lnSpc>
                <a:spcPct val="107000"/>
              </a:lnSpc>
              <a:spcAft>
                <a:spcPts val="800"/>
              </a:spcAft>
              <a:buSzPct val="100000"/>
              <a:tabLst>
                <a:tab pos="457200" algn="l"/>
              </a:tabLst>
            </a:pPr>
            <a:endParaRPr lang="en-NZ" kern="100" dirty="0"/>
          </a:p>
          <a:p>
            <a:pPr marL="342900" indent="-342900">
              <a:lnSpc>
                <a:spcPct val="107000"/>
              </a:lnSpc>
              <a:spcAft>
                <a:spcPts val="800"/>
              </a:spcAft>
              <a:buSzPct val="100000"/>
              <a:buFont typeface="Arial" panose="020B0604020202020204" pitchFamily="34" charset="0"/>
              <a:buChar char="•"/>
              <a:tabLst>
                <a:tab pos="457200" algn="l"/>
              </a:tabLst>
            </a:pPr>
            <a:endParaRPr lang="en-NZ" kern="100" dirty="0"/>
          </a:p>
          <a:p>
            <a:pPr>
              <a:lnSpc>
                <a:spcPct val="107000"/>
              </a:lnSpc>
              <a:spcAft>
                <a:spcPts val="800"/>
              </a:spcAft>
              <a:buSzPct val="100000"/>
              <a:tabLst>
                <a:tab pos="457200" algn="l"/>
              </a:tabLst>
            </a:pPr>
            <a:endParaRPr lang="en-NZ" kern="100" dirty="0">
              <a:effectLst/>
            </a:endParaRPr>
          </a:p>
          <a:p>
            <a:pPr lvl="0">
              <a:lnSpc>
                <a:spcPct val="107000"/>
              </a:lnSpc>
              <a:spcAft>
                <a:spcPts val="800"/>
              </a:spcAft>
              <a:buSzPct val="100000"/>
              <a:tabLst>
                <a:tab pos="457200" algn="l"/>
              </a:tabLst>
            </a:pPr>
            <a:endParaRPr lang="en-NZ" kern="100" dirty="0">
              <a:effectLst/>
            </a:endParaRPr>
          </a:p>
          <a:p>
            <a:pPr lvl="0">
              <a:lnSpc>
                <a:spcPct val="107000"/>
              </a:lnSpc>
              <a:spcAft>
                <a:spcPts val="800"/>
              </a:spcAft>
              <a:buSzPts val="1000"/>
              <a:tabLst>
                <a:tab pos="457200" algn="l"/>
              </a:tabLst>
            </a:pPr>
            <a:endParaRPr lang="en-NZ" kern="100" dirty="0">
              <a:effectLst/>
            </a:endParaRPr>
          </a:p>
        </p:txBody>
      </p:sp>
    </p:spTree>
    <p:extLst>
      <p:ext uri="{BB962C8B-B14F-4D97-AF65-F5344CB8AC3E}">
        <p14:creationId xmlns:p14="http://schemas.microsoft.com/office/powerpoint/2010/main" val="27205786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p:txBody>
          <a:bodyPr>
            <a:normAutofit/>
          </a:bodyPr>
          <a:lstStyle/>
          <a:p>
            <a:r>
              <a:rPr lang="mi-NZ" sz="4000" dirty="0"/>
              <a:t>*FTEs on other research grants - Example</a:t>
            </a:r>
            <a:endParaRPr lang="en-NZ" sz="4000" dirty="0"/>
          </a:p>
        </p:txBody>
      </p:sp>
      <p:pic>
        <p:nvPicPr>
          <p:cNvPr id="6" name="Picture 5">
            <a:extLst>
              <a:ext uri="{FF2B5EF4-FFF2-40B4-BE49-F238E27FC236}">
                <a16:creationId xmlns:a16="http://schemas.microsoft.com/office/drawing/2014/main" id="{2CA13510-0E0C-DB67-F316-D9299C22F41E}"/>
              </a:ext>
            </a:extLst>
          </p:cNvPr>
          <p:cNvPicPr>
            <a:picLocks noChangeAspect="1"/>
          </p:cNvPicPr>
          <p:nvPr/>
        </p:nvPicPr>
        <p:blipFill>
          <a:blip r:embed="rId3"/>
          <a:stretch>
            <a:fillRect/>
          </a:stretch>
        </p:blipFill>
        <p:spPr>
          <a:xfrm>
            <a:off x="784053" y="2697542"/>
            <a:ext cx="10406743" cy="5539625"/>
          </a:xfrm>
          <a:prstGeom prst="rect">
            <a:avLst/>
          </a:prstGeom>
        </p:spPr>
      </p:pic>
      <p:sp>
        <p:nvSpPr>
          <p:cNvPr id="8" name="TextBox 7">
            <a:extLst>
              <a:ext uri="{FF2B5EF4-FFF2-40B4-BE49-F238E27FC236}">
                <a16:creationId xmlns:a16="http://schemas.microsoft.com/office/drawing/2014/main" id="{0D9604F6-AE31-1F91-F6BC-4FA2B4ACB5C7}"/>
              </a:ext>
            </a:extLst>
          </p:cNvPr>
          <p:cNvSpPr txBox="1"/>
          <p:nvPr/>
        </p:nvSpPr>
        <p:spPr>
          <a:xfrm>
            <a:off x="784053" y="2045372"/>
            <a:ext cx="10606314" cy="461665"/>
          </a:xfrm>
          <a:prstGeom prst="rect">
            <a:avLst/>
          </a:prstGeom>
          <a:noFill/>
        </p:spPr>
        <p:txBody>
          <a:bodyPr wrap="square">
            <a:spAutoFit/>
          </a:bodyPr>
          <a:lstStyle/>
          <a:p>
            <a:r>
              <a:rPr lang="en-NZ" kern="100" dirty="0"/>
              <a:t>0.2 FTE commitment on another grant for years 1 and 2 and $95,000 salary.</a:t>
            </a:r>
            <a:endParaRPr lang="en-NZ" dirty="0"/>
          </a:p>
        </p:txBody>
      </p:sp>
    </p:spTree>
    <p:extLst>
      <p:ext uri="{BB962C8B-B14F-4D97-AF65-F5344CB8AC3E}">
        <p14:creationId xmlns:p14="http://schemas.microsoft.com/office/powerpoint/2010/main" val="933249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535" y="7055"/>
            <a:ext cx="10529292" cy="1781532"/>
          </a:xfrm>
        </p:spPr>
        <p:txBody>
          <a:bodyPr>
            <a:normAutofit/>
          </a:bodyPr>
          <a:lstStyle/>
          <a:p>
            <a:r>
              <a:rPr lang="mi-NZ" sz="4000" dirty="0"/>
              <a:t>Tāwhia te Mana – overriding objectives</a:t>
            </a:r>
            <a:endParaRPr lang="en-NZ" sz="4000" dirty="0"/>
          </a:p>
        </p:txBody>
      </p:sp>
      <p:sp>
        <p:nvSpPr>
          <p:cNvPr id="11" name="TextBox 10">
            <a:extLst>
              <a:ext uri="{FF2B5EF4-FFF2-40B4-BE49-F238E27FC236}">
                <a16:creationId xmlns:a16="http://schemas.microsoft.com/office/drawing/2014/main" id="{FB839731-16B6-C9E5-79BB-F2C00484EF48}"/>
              </a:ext>
            </a:extLst>
          </p:cNvPr>
          <p:cNvSpPr txBox="1"/>
          <p:nvPr/>
        </p:nvSpPr>
        <p:spPr>
          <a:xfrm>
            <a:off x="374535" y="1638468"/>
            <a:ext cx="11458803" cy="5940088"/>
          </a:xfrm>
          <a:prstGeom prst="rect">
            <a:avLst/>
          </a:prstGeom>
          <a:noFill/>
        </p:spPr>
        <p:txBody>
          <a:bodyPr wrap="square">
            <a:spAutoFit/>
          </a:bodyPr>
          <a:lstStyle/>
          <a:p>
            <a:r>
              <a:rPr lang="en-US" sz="2000" dirty="0"/>
              <a:t>The Fellowships will support researchers at different career stages </a:t>
            </a:r>
            <a:r>
              <a:rPr lang="en-US" sz="2000" b="1" dirty="0"/>
              <a:t>to produce excellent and impactful research </a:t>
            </a:r>
            <a:r>
              <a:rPr lang="en-US" sz="2000" dirty="0"/>
              <a:t>and to </a:t>
            </a:r>
            <a:r>
              <a:rPr lang="en-US" sz="2000" b="1" dirty="0"/>
              <a:t>develop into leaders in their fields, </a:t>
            </a:r>
            <a:r>
              <a:rPr lang="en-US" sz="2000" dirty="0"/>
              <a:t>their respective </a:t>
            </a:r>
            <a:r>
              <a:rPr lang="en-US" sz="2000" b="1" dirty="0"/>
              <a:t>host </a:t>
            </a:r>
            <a:r>
              <a:rPr lang="en-US" sz="2000" b="1" dirty="0" err="1"/>
              <a:t>organisations</a:t>
            </a:r>
            <a:r>
              <a:rPr lang="en-US" sz="2000" b="1" dirty="0"/>
              <a:t> </a:t>
            </a:r>
            <a:r>
              <a:rPr lang="en-US" sz="2000" dirty="0"/>
              <a:t>and across the whole of the </a:t>
            </a:r>
            <a:r>
              <a:rPr lang="en-US" sz="2000" b="1" dirty="0"/>
              <a:t>Aotearoa New Zealand science, innovation and technology (SI&amp;T) system</a:t>
            </a:r>
            <a:r>
              <a:rPr lang="en-US" sz="2000" dirty="0"/>
              <a:t>. It is expected that Fellows, throughout their careers, will </a:t>
            </a:r>
            <a:r>
              <a:rPr lang="en-US" sz="2000" b="1" dirty="0"/>
              <a:t>contribute to positive outcomes for Aotearoa New Zealand</a:t>
            </a:r>
            <a:r>
              <a:rPr lang="en-US" sz="2000" dirty="0"/>
              <a:t>, including (where applicable) giving effect to the Vision M</a:t>
            </a:r>
            <a:r>
              <a:rPr lang="mi-NZ" sz="2000" dirty="0"/>
              <a:t>ātauranga policy </a:t>
            </a:r>
            <a:r>
              <a:rPr lang="en-US" sz="2000" dirty="0"/>
              <a:t>in their work and their community. </a:t>
            </a:r>
          </a:p>
          <a:p>
            <a:endParaRPr lang="en-US" sz="2000" dirty="0"/>
          </a:p>
          <a:p>
            <a:r>
              <a:rPr lang="en-NZ" sz="2000" dirty="0"/>
              <a:t>Receipt of an Aotearoa New Zealand Tāwhia te Mana Research Fellowship is </a:t>
            </a:r>
            <a:r>
              <a:rPr lang="en-NZ" sz="2000" b="1" dirty="0"/>
              <a:t>expected to have significant value for the future career development </a:t>
            </a:r>
            <a:r>
              <a:rPr lang="en-NZ" sz="2000" dirty="0"/>
              <a:t>and leadership potential of a researcher.</a:t>
            </a:r>
            <a:endParaRPr lang="en-US" sz="2000" dirty="0"/>
          </a:p>
          <a:p>
            <a:endParaRPr lang="en-US" sz="2000" dirty="0"/>
          </a:p>
          <a:p>
            <a:r>
              <a:rPr lang="en-US" sz="2000" dirty="0"/>
              <a:t>The Fellowships will:</a:t>
            </a:r>
          </a:p>
          <a:p>
            <a:endParaRPr lang="en-US" sz="2000" dirty="0"/>
          </a:p>
          <a:p>
            <a:pPr marL="342900" lvl="0" indent="-342900">
              <a:buFont typeface="Arial" panose="020B0604020202020204" pitchFamily="34" charset="0"/>
              <a:buChar char="•"/>
            </a:pPr>
            <a:r>
              <a:rPr lang="en-NZ" sz="2000" dirty="0"/>
              <a:t>improve the retention of talented future research leaders within the SI&amp;T system, both during the fellowship and in their post-fellowship careers, through </a:t>
            </a:r>
            <a:r>
              <a:rPr lang="en-NZ" sz="2000" b="1" dirty="0"/>
              <a:t>development of a strong track record</a:t>
            </a:r>
          </a:p>
          <a:p>
            <a:pPr marL="342900" lvl="0" indent="-342900">
              <a:buFont typeface="Arial" panose="020B0604020202020204" pitchFamily="34" charset="0"/>
              <a:buChar char="•"/>
            </a:pPr>
            <a:r>
              <a:rPr lang="en-NZ" sz="2000" b="1" dirty="0"/>
              <a:t>support career development</a:t>
            </a:r>
            <a:r>
              <a:rPr lang="en-NZ" sz="2000" dirty="0"/>
              <a:t>, to empower Fellows to become leaders in their fields, their organisations and across the SI&amp;T system</a:t>
            </a:r>
          </a:p>
          <a:p>
            <a:pPr marL="342900" lvl="0" indent="-342900">
              <a:buFont typeface="Arial" panose="020B0604020202020204" pitchFamily="34" charset="0"/>
              <a:buChar char="•"/>
            </a:pPr>
            <a:r>
              <a:rPr lang="en-NZ" sz="2000" b="1" dirty="0"/>
              <a:t>improve equity and diversity </a:t>
            </a:r>
            <a:r>
              <a:rPr lang="en-NZ" sz="2000" dirty="0"/>
              <a:t>within the SI&amp;T system, in particular by creating opportunities for Māori, Pacific peoples and women who are excellent researchers and future leaders of research</a:t>
            </a:r>
          </a:p>
          <a:p>
            <a:pPr marL="342900" lvl="0" indent="-342900">
              <a:buFont typeface="Arial" panose="020B0604020202020204" pitchFamily="34" charset="0"/>
              <a:buChar char="•"/>
            </a:pPr>
            <a:r>
              <a:rPr lang="en-NZ" sz="2000" dirty="0"/>
              <a:t>reward and support a range of </a:t>
            </a:r>
            <a:r>
              <a:rPr lang="en-NZ" sz="2000" b="1" dirty="0"/>
              <a:t>boundary-pushing research activities that build SI&amp;T capability in areas of government priority</a:t>
            </a:r>
            <a:r>
              <a:rPr lang="en-NZ" sz="2000" dirty="0"/>
              <a:t>, including those that focus on generating economic impact from research.</a:t>
            </a:r>
          </a:p>
        </p:txBody>
      </p:sp>
    </p:spTree>
    <p:extLst>
      <p:ext uri="{BB962C8B-B14F-4D97-AF65-F5344CB8AC3E}">
        <p14:creationId xmlns:p14="http://schemas.microsoft.com/office/powerpoint/2010/main" val="1039552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953" y="16796"/>
            <a:ext cx="10529292" cy="1781532"/>
          </a:xfrm>
        </p:spPr>
        <p:txBody>
          <a:bodyPr>
            <a:normAutofit/>
          </a:bodyPr>
          <a:lstStyle/>
          <a:p>
            <a:r>
              <a:rPr lang="mi-NZ" sz="4000" dirty="0"/>
              <a:t>Tāwhia te Mana – general eligibility</a:t>
            </a:r>
            <a:endParaRPr lang="en-NZ" sz="4000" dirty="0"/>
          </a:p>
        </p:txBody>
      </p:sp>
      <p:sp>
        <p:nvSpPr>
          <p:cNvPr id="6" name="TextBox 5">
            <a:extLst>
              <a:ext uri="{FF2B5EF4-FFF2-40B4-BE49-F238E27FC236}">
                <a16:creationId xmlns:a16="http://schemas.microsoft.com/office/drawing/2014/main" id="{7ED4E032-10CF-E84B-3BD9-73F34482D8FE}"/>
              </a:ext>
            </a:extLst>
          </p:cNvPr>
          <p:cNvSpPr txBox="1"/>
          <p:nvPr/>
        </p:nvSpPr>
        <p:spPr>
          <a:xfrm>
            <a:off x="375953" y="2008582"/>
            <a:ext cx="11714447" cy="5908990"/>
          </a:xfrm>
          <a:prstGeom prst="rect">
            <a:avLst/>
          </a:prstGeom>
          <a:noFill/>
        </p:spPr>
        <p:txBody>
          <a:bodyPr wrap="square">
            <a:spAutoFit/>
          </a:bodyPr>
          <a:lstStyle/>
          <a:p>
            <a:pPr>
              <a:spcAft>
                <a:spcPts val="1200"/>
              </a:spcAft>
            </a:pPr>
            <a:r>
              <a:rPr lang="en-US" sz="2400" b="1" dirty="0"/>
              <a:t>To be eligible applicants must:</a:t>
            </a:r>
          </a:p>
          <a:p>
            <a:pPr marL="342900" indent="-342900">
              <a:spcAft>
                <a:spcPts val="1200"/>
              </a:spcAft>
              <a:buFont typeface="Arial" panose="020B0604020202020204" pitchFamily="34" charset="0"/>
              <a:buChar char="•"/>
            </a:pPr>
            <a:r>
              <a:rPr lang="en-US" sz="2400" dirty="0"/>
              <a:t>be either a New Zealand citizen or permanent resident (i.e. hold a </a:t>
            </a:r>
            <a:r>
              <a:rPr lang="en-US" sz="2400" dirty="0">
                <a:highlight>
                  <a:srgbClr val="FFFF00"/>
                </a:highlight>
              </a:rPr>
              <a:t>permanent resident visa - not eligible with a resident visa</a:t>
            </a:r>
            <a:r>
              <a:rPr lang="en-US" sz="2400" dirty="0"/>
              <a:t>)</a:t>
            </a:r>
          </a:p>
          <a:p>
            <a:pPr marL="342900" indent="-342900">
              <a:spcAft>
                <a:spcPts val="1200"/>
              </a:spcAft>
              <a:buFont typeface="Arial" panose="020B0604020202020204" pitchFamily="34" charset="0"/>
              <a:buChar char="•"/>
            </a:pPr>
            <a:r>
              <a:rPr lang="en-US" sz="2400" dirty="0"/>
              <a:t>have a PhD, or have completed all requirements for their PhD to be conferred at the time of application</a:t>
            </a:r>
          </a:p>
          <a:p>
            <a:pPr marL="342900" indent="-342900">
              <a:spcAft>
                <a:spcPts val="1200"/>
              </a:spcAft>
              <a:buFont typeface="Arial" panose="020B0604020202020204" pitchFamily="34" charset="0"/>
              <a:buChar char="•"/>
            </a:pPr>
            <a:r>
              <a:rPr lang="en-US" sz="2400" dirty="0"/>
              <a:t>be supported by a New Zealand-based research </a:t>
            </a:r>
            <a:r>
              <a:rPr lang="en-US" sz="2400" dirty="0" err="1"/>
              <a:t>organisation</a:t>
            </a:r>
            <a:r>
              <a:rPr lang="en-US" sz="2400" dirty="0"/>
              <a:t>, with a supporting declaration that affirms that:</a:t>
            </a:r>
          </a:p>
          <a:p>
            <a:pPr marL="954999" lvl="1" indent="-342900">
              <a:buFont typeface="Arial" panose="020B0604020202020204" pitchFamily="34" charset="0"/>
              <a:buChar char="•"/>
            </a:pPr>
            <a:r>
              <a:rPr lang="en-US" sz="2400" dirty="0"/>
              <a:t>the applicant satisfies the eligibility criteria</a:t>
            </a:r>
          </a:p>
          <a:p>
            <a:pPr marL="954999" lvl="1" indent="-342900">
              <a:buFont typeface="Arial" panose="020B0604020202020204" pitchFamily="34" charset="0"/>
              <a:buChar char="•"/>
            </a:pPr>
            <a:r>
              <a:rPr lang="en-US" sz="2400" dirty="0"/>
              <a:t>the applicant has good potential to develop and progress their research career</a:t>
            </a:r>
          </a:p>
          <a:p>
            <a:pPr marL="954999" lvl="1" indent="-342900">
              <a:buFont typeface="Arial" panose="020B0604020202020204" pitchFamily="34" charset="0"/>
              <a:buChar char="•"/>
            </a:pPr>
            <a:r>
              <a:rPr lang="en-US" sz="2400" dirty="0"/>
              <a:t>it will employ the applicant at least for the duration of the Fellowship</a:t>
            </a:r>
          </a:p>
          <a:p>
            <a:pPr marL="954999" lvl="1" indent="-342900">
              <a:buFont typeface="Arial" panose="020B0604020202020204" pitchFamily="34" charset="0"/>
              <a:buChar char="•"/>
            </a:pPr>
            <a:r>
              <a:rPr lang="en-US" sz="2400" dirty="0"/>
              <a:t>it will facilitate the provision of support and facilities to enable the applicant to succeed in their Fellowship for the duration of the Fellowship.</a:t>
            </a:r>
          </a:p>
          <a:p>
            <a:pPr lvl="1"/>
            <a:endParaRPr lang="en-US" dirty="0"/>
          </a:p>
          <a:p>
            <a:pPr marL="304165" marR="179705" indent="-228600">
              <a:lnSpc>
                <a:spcPct val="115000"/>
              </a:lnSpc>
              <a:spcAft>
                <a:spcPts val="1000"/>
              </a:spcAft>
              <a:tabLst>
                <a:tab pos="292100" algn="l"/>
              </a:tabLst>
            </a:pPr>
            <a:endParaRPr lang="en-US" dirty="0"/>
          </a:p>
        </p:txBody>
      </p:sp>
    </p:spTree>
    <p:extLst>
      <p:ext uri="{BB962C8B-B14F-4D97-AF65-F5344CB8AC3E}">
        <p14:creationId xmlns:p14="http://schemas.microsoft.com/office/powerpoint/2010/main" val="1081624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953" y="-692"/>
            <a:ext cx="10529292" cy="1781532"/>
          </a:xfrm>
        </p:spPr>
        <p:txBody>
          <a:bodyPr>
            <a:normAutofit/>
          </a:bodyPr>
          <a:lstStyle/>
          <a:p>
            <a:r>
              <a:rPr lang="mi-NZ" sz="4000" dirty="0"/>
              <a:t>Tāwhia te Mana – eligibility continued</a:t>
            </a:r>
            <a:endParaRPr lang="en-NZ" sz="4000" dirty="0"/>
          </a:p>
        </p:txBody>
      </p:sp>
      <p:sp>
        <p:nvSpPr>
          <p:cNvPr id="6" name="TextBox 5">
            <a:extLst>
              <a:ext uri="{FF2B5EF4-FFF2-40B4-BE49-F238E27FC236}">
                <a16:creationId xmlns:a16="http://schemas.microsoft.com/office/drawing/2014/main" id="{7ED4E032-10CF-E84B-3BD9-73F34482D8FE}"/>
              </a:ext>
            </a:extLst>
          </p:cNvPr>
          <p:cNvSpPr txBox="1"/>
          <p:nvPr/>
        </p:nvSpPr>
        <p:spPr>
          <a:xfrm>
            <a:off x="375953" y="2008582"/>
            <a:ext cx="11282647" cy="6631752"/>
          </a:xfrm>
          <a:prstGeom prst="rect">
            <a:avLst/>
          </a:prstGeom>
          <a:noFill/>
        </p:spPr>
        <p:txBody>
          <a:bodyPr wrap="square">
            <a:spAutoFit/>
          </a:bodyPr>
          <a:lstStyle/>
          <a:p>
            <a:pPr>
              <a:lnSpc>
                <a:spcPts val="700"/>
              </a:lnSpc>
              <a:spcBef>
                <a:spcPts val="10"/>
              </a:spcBef>
              <a:spcAft>
                <a:spcPts val="1000"/>
              </a:spcAft>
            </a:pPr>
            <a:endParaRPr lang="en-US" sz="2200" spc="-5" dirty="0">
              <a:latin typeface="Calibri" panose="020F0502020204030204" pitchFamily="34" charset="0"/>
              <a:cs typeface="Calibri" panose="020F0502020204030204" pitchFamily="34" charset="0"/>
            </a:endParaRPr>
          </a:p>
          <a:p>
            <a:pPr>
              <a:lnSpc>
                <a:spcPts val="700"/>
              </a:lnSpc>
              <a:spcBef>
                <a:spcPts val="10"/>
              </a:spcBef>
              <a:spcAft>
                <a:spcPts val="1000"/>
              </a:spcAft>
            </a:pPr>
            <a:r>
              <a:rPr lang="en-US" sz="2200" spc="-5" dirty="0">
                <a:latin typeface="Calibri" panose="020F0502020204030204" pitchFamily="34" charset="0"/>
                <a:cs typeface="Calibri" panose="020F0502020204030204" pitchFamily="34" charset="0"/>
              </a:rPr>
              <a:t>Count from PhD conferral, not date completed all requirements. </a:t>
            </a:r>
          </a:p>
          <a:p>
            <a:pPr marL="74930" marR="125095">
              <a:lnSpc>
                <a:spcPct val="115000"/>
              </a:lnSpc>
              <a:spcAft>
                <a:spcPts val="1000"/>
              </a:spcAft>
            </a:pPr>
            <a:r>
              <a:rPr lang="en-US" sz="2200" spc="-5" dirty="0">
                <a:effectLst/>
                <a:latin typeface="Calibri" panose="020F0502020204030204" pitchFamily="34" charset="0"/>
                <a:ea typeface="Calibri" panose="020F0502020204030204" pitchFamily="34" charset="0"/>
                <a:cs typeface="Calibri" panose="020F0502020204030204" pitchFamily="34" charset="0"/>
              </a:rPr>
              <a:t>F</a:t>
            </a:r>
            <a:r>
              <a:rPr lang="en-US" sz="2200" spc="5" dirty="0">
                <a:effectLst/>
                <a:latin typeface="Calibri" panose="020F0502020204030204" pitchFamily="34" charset="0"/>
                <a:ea typeface="Calibri" panose="020F0502020204030204" pitchFamily="34" charset="0"/>
                <a:cs typeface="Calibri" panose="020F0502020204030204" pitchFamily="34" charset="0"/>
              </a:rPr>
              <a:t>o</a:t>
            </a:r>
            <a:r>
              <a:rPr lang="en-US" sz="2200" dirty="0">
                <a:effectLst/>
                <a:latin typeface="Calibri" panose="020F0502020204030204" pitchFamily="34" charset="0"/>
                <a:ea typeface="Calibri" panose="020F0502020204030204" pitchFamily="34" charset="0"/>
                <a:cs typeface="Calibri" panose="020F0502020204030204" pitchFamily="34" charset="0"/>
              </a:rPr>
              <a:t>r t</a:t>
            </a:r>
            <a:r>
              <a:rPr lang="en-US" sz="2200" spc="-5" dirty="0">
                <a:effectLst/>
                <a:latin typeface="Calibri" panose="020F0502020204030204" pitchFamily="34" charset="0"/>
                <a:ea typeface="Calibri" panose="020F0502020204030204" pitchFamily="34" charset="0"/>
                <a:cs typeface="Calibri" panose="020F0502020204030204" pitchFamily="34" charset="0"/>
              </a:rPr>
              <a:t>h</a:t>
            </a:r>
            <a:r>
              <a:rPr lang="en-US" sz="2200" dirty="0">
                <a:effectLst/>
                <a:latin typeface="Calibri" panose="020F0502020204030204" pitchFamily="34" charset="0"/>
                <a:ea typeface="Calibri" panose="020F0502020204030204" pitchFamily="34" charset="0"/>
                <a:cs typeface="Calibri" panose="020F0502020204030204" pitchFamily="34" charset="0"/>
              </a:rPr>
              <a:t>e</a:t>
            </a:r>
            <a:r>
              <a:rPr lang="en-US" sz="2200" spc="-5" dirty="0">
                <a:effectLst/>
                <a:latin typeface="Calibri" panose="020F0502020204030204" pitchFamily="34" charset="0"/>
                <a:ea typeface="Calibri" panose="020F0502020204030204" pitchFamily="34" charset="0"/>
                <a:cs typeface="Calibri" panose="020F0502020204030204" pitchFamily="34" charset="0"/>
              </a:rPr>
              <a:t> pu</a:t>
            </a:r>
            <a:r>
              <a:rPr lang="en-US" sz="2200" dirty="0">
                <a:effectLst/>
                <a:latin typeface="Calibri" panose="020F0502020204030204" pitchFamily="34" charset="0"/>
                <a:ea typeface="Calibri" panose="020F0502020204030204" pitchFamily="34" charset="0"/>
                <a:cs typeface="Calibri" panose="020F0502020204030204" pitchFamily="34" charset="0"/>
              </a:rPr>
              <a:t>r</a:t>
            </a:r>
            <a:r>
              <a:rPr lang="en-US" sz="2200" spc="-5" dirty="0">
                <a:effectLst/>
                <a:latin typeface="Calibri" panose="020F0502020204030204" pitchFamily="34" charset="0"/>
                <a:ea typeface="Calibri" panose="020F0502020204030204" pitchFamily="34" charset="0"/>
                <a:cs typeface="Calibri" panose="020F0502020204030204" pitchFamily="34" charset="0"/>
              </a:rPr>
              <a:t>p</a:t>
            </a:r>
            <a:r>
              <a:rPr lang="en-US" sz="2200" spc="5" dirty="0">
                <a:effectLst/>
                <a:latin typeface="Calibri" panose="020F0502020204030204" pitchFamily="34" charset="0"/>
                <a:ea typeface="Calibri" panose="020F0502020204030204" pitchFamily="34" charset="0"/>
                <a:cs typeface="Calibri" panose="020F0502020204030204" pitchFamily="34" charset="0"/>
              </a:rPr>
              <a:t>o</a:t>
            </a:r>
            <a:r>
              <a:rPr lang="en-US" sz="2200" dirty="0">
                <a:effectLst/>
                <a:latin typeface="Calibri" panose="020F0502020204030204" pitchFamily="34" charset="0"/>
                <a:ea typeface="Calibri" panose="020F0502020204030204" pitchFamily="34" charset="0"/>
                <a:cs typeface="Calibri" panose="020F0502020204030204" pitchFamily="34" charset="0"/>
              </a:rPr>
              <a:t>s</a:t>
            </a:r>
            <a:r>
              <a:rPr lang="en-US" sz="2200" spc="-10" dirty="0">
                <a:effectLst/>
                <a:latin typeface="Calibri" panose="020F0502020204030204" pitchFamily="34" charset="0"/>
                <a:ea typeface="Calibri" panose="020F0502020204030204" pitchFamily="34" charset="0"/>
                <a:cs typeface="Calibri" panose="020F0502020204030204" pitchFamily="34" charset="0"/>
              </a:rPr>
              <a:t>e</a:t>
            </a:r>
            <a:r>
              <a:rPr lang="en-US" sz="2200" dirty="0">
                <a:effectLst/>
                <a:latin typeface="Calibri" panose="020F0502020204030204" pitchFamily="34" charset="0"/>
                <a:ea typeface="Calibri" panose="020F0502020204030204" pitchFamily="34" charset="0"/>
                <a:cs typeface="Calibri" panose="020F0502020204030204" pitchFamily="34" charset="0"/>
              </a:rPr>
              <a:t>s</a:t>
            </a:r>
            <a:r>
              <a:rPr lang="en-US" sz="2200" spc="5" dirty="0">
                <a:effectLst/>
                <a:latin typeface="Calibri" panose="020F0502020204030204" pitchFamily="34" charset="0"/>
                <a:ea typeface="Calibri" panose="020F0502020204030204" pitchFamily="34" charset="0"/>
                <a:cs typeface="Calibri" panose="020F0502020204030204" pitchFamily="34" charset="0"/>
              </a:rPr>
              <a:t> o</a:t>
            </a:r>
            <a:r>
              <a:rPr lang="en-US" sz="2200" dirty="0">
                <a:effectLst/>
                <a:latin typeface="Calibri" panose="020F0502020204030204" pitchFamily="34" charset="0"/>
                <a:ea typeface="Calibri" panose="020F0502020204030204" pitchFamily="34" charset="0"/>
                <a:cs typeface="Calibri" panose="020F0502020204030204" pitchFamily="34" charset="0"/>
              </a:rPr>
              <a:t>f</a:t>
            </a:r>
            <a:r>
              <a:rPr lang="en-US" sz="2200" spc="-10" dirty="0">
                <a:effectLst/>
                <a:latin typeface="Calibri" panose="020F0502020204030204" pitchFamily="34" charset="0"/>
                <a:ea typeface="Calibri" panose="020F0502020204030204" pitchFamily="34" charset="0"/>
                <a:cs typeface="Calibri" panose="020F0502020204030204" pitchFamily="34" charset="0"/>
              </a:rPr>
              <a:t> </a:t>
            </a:r>
            <a:r>
              <a:rPr lang="en-US" sz="2200" dirty="0">
                <a:effectLst/>
                <a:latin typeface="Calibri" panose="020F0502020204030204" pitchFamily="34" charset="0"/>
                <a:ea typeface="Calibri" panose="020F0502020204030204" pitchFamily="34" charset="0"/>
                <a:cs typeface="Calibri" panose="020F0502020204030204" pitchFamily="34" charset="0"/>
              </a:rPr>
              <a:t>t</a:t>
            </a:r>
            <a:r>
              <a:rPr lang="en-US" sz="2200" spc="-5" dirty="0">
                <a:effectLst/>
                <a:latin typeface="Calibri" panose="020F0502020204030204" pitchFamily="34" charset="0"/>
                <a:ea typeface="Calibri" panose="020F0502020204030204" pitchFamily="34" charset="0"/>
                <a:cs typeface="Calibri" panose="020F0502020204030204" pitchFamily="34" charset="0"/>
              </a:rPr>
              <a:t>h</a:t>
            </a:r>
            <a:r>
              <a:rPr lang="en-US" sz="2200" dirty="0">
                <a:effectLst/>
                <a:latin typeface="Calibri" panose="020F0502020204030204" pitchFamily="34" charset="0"/>
                <a:ea typeface="Calibri" panose="020F0502020204030204" pitchFamily="34" charset="0"/>
                <a:cs typeface="Calibri" panose="020F0502020204030204" pitchFamily="34" charset="0"/>
              </a:rPr>
              <a:t>e</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spc="5" dirty="0">
                <a:effectLst/>
                <a:latin typeface="Calibri" panose="020F0502020204030204" pitchFamily="34" charset="0"/>
                <a:ea typeface="Calibri" panose="020F0502020204030204" pitchFamily="34" charset="0"/>
                <a:cs typeface="Calibri" panose="020F0502020204030204" pitchFamily="34" charset="0"/>
              </a:rPr>
              <a:t>M</a:t>
            </a:r>
            <a:r>
              <a:rPr lang="en-US" sz="2200" dirty="0">
                <a:effectLst/>
                <a:latin typeface="Calibri" panose="020F0502020204030204" pitchFamily="34" charset="0"/>
                <a:ea typeface="Calibri" panose="020F0502020204030204" pitchFamily="34" charset="0"/>
                <a:cs typeface="Calibri" panose="020F0502020204030204" pitchFamily="34" charset="0"/>
              </a:rPr>
              <a:t>a</a:t>
            </a:r>
            <a:r>
              <a:rPr lang="en-US" sz="2200" spc="-5" dirty="0">
                <a:effectLst/>
                <a:latin typeface="Calibri" panose="020F0502020204030204" pitchFamily="34" charset="0"/>
                <a:ea typeface="Calibri" panose="020F0502020204030204" pitchFamily="34" charset="0"/>
                <a:cs typeface="Calibri" panose="020F0502020204030204" pitchFamily="34" charset="0"/>
              </a:rPr>
              <a:t>n</a:t>
            </a:r>
            <a:r>
              <a:rPr lang="en-US" sz="2200" dirty="0">
                <a:effectLst/>
                <a:latin typeface="Calibri" panose="020F0502020204030204" pitchFamily="34" charset="0"/>
                <a:ea typeface="Calibri" panose="020F0502020204030204" pitchFamily="34" charset="0"/>
                <a:cs typeface="Calibri" panose="020F0502020204030204" pitchFamily="34" charset="0"/>
              </a:rPr>
              <a:t>a</a:t>
            </a:r>
            <a:r>
              <a:rPr lang="en-US" sz="2200" spc="-10" dirty="0">
                <a:effectLst/>
                <a:latin typeface="Calibri" panose="020F0502020204030204" pitchFamily="34" charset="0"/>
                <a:ea typeface="Calibri" panose="020F0502020204030204" pitchFamily="34" charset="0"/>
                <a:cs typeface="Calibri" panose="020F0502020204030204" pitchFamily="34" charset="0"/>
              </a:rPr>
              <a:t> </a:t>
            </a:r>
            <a:r>
              <a:rPr lang="en-US" sz="2200" dirty="0" err="1">
                <a:effectLst/>
                <a:latin typeface="Calibri" panose="020F0502020204030204" pitchFamily="34" charset="0"/>
                <a:ea typeface="Calibri" panose="020F0502020204030204" pitchFamily="34" charset="0"/>
                <a:cs typeface="Calibri" panose="020F0502020204030204" pitchFamily="34" charset="0"/>
              </a:rPr>
              <a:t>T</a:t>
            </a:r>
            <a:r>
              <a:rPr lang="en-US" sz="2200" spc="-5" dirty="0" err="1">
                <a:effectLst/>
                <a:latin typeface="Calibri" panose="020F0502020204030204" pitchFamily="34" charset="0"/>
                <a:ea typeface="Calibri" panose="020F0502020204030204" pitchFamily="34" charset="0"/>
                <a:cs typeface="Calibri" panose="020F0502020204030204" pitchFamily="34" charset="0"/>
              </a:rPr>
              <a:t>ū</a:t>
            </a:r>
            <a:r>
              <a:rPr lang="en-US" sz="2200" dirty="0" err="1">
                <a:effectLst/>
                <a:latin typeface="Calibri" panose="020F0502020204030204" pitchFamily="34" charset="0"/>
                <a:ea typeface="Calibri" panose="020F0502020204030204" pitchFamily="34" charset="0"/>
                <a:cs typeface="Calibri" panose="020F0502020204030204" pitchFamily="34" charset="0"/>
              </a:rPr>
              <a:t>ā</a:t>
            </a:r>
            <a:r>
              <a:rPr lang="en-US" sz="2200" spc="-5" dirty="0" err="1">
                <a:effectLst/>
                <a:latin typeface="Calibri" panose="020F0502020204030204" pitchFamily="34" charset="0"/>
                <a:ea typeface="Calibri" panose="020F0502020204030204" pitchFamily="34" charset="0"/>
                <a:cs typeface="Calibri" panose="020F0502020204030204" pitchFamily="34" charset="0"/>
              </a:rPr>
              <a:t>p</a:t>
            </a:r>
            <a:r>
              <a:rPr lang="en-US" sz="2200" dirty="0" err="1">
                <a:effectLst/>
                <a:latin typeface="Calibri" panose="020F0502020204030204" pitchFamily="34" charset="0"/>
                <a:ea typeface="Calibri" panose="020F0502020204030204" pitchFamily="34" charset="0"/>
                <a:cs typeface="Calibri" panose="020F0502020204030204" pitchFamily="34" charset="0"/>
              </a:rPr>
              <a:t>a</a:t>
            </a:r>
            <a:r>
              <a:rPr lang="en-US" sz="2200" spc="-5" dirty="0" err="1">
                <a:effectLst/>
                <a:latin typeface="Calibri" panose="020F0502020204030204" pitchFamily="34" charset="0"/>
                <a:ea typeface="Calibri" panose="020F0502020204030204" pitchFamily="34" charset="0"/>
                <a:cs typeface="Calibri" panose="020F0502020204030204" pitchFamily="34" charset="0"/>
              </a:rPr>
              <a:t>p</a:t>
            </a:r>
            <a:r>
              <a:rPr lang="en-US" sz="2200" dirty="0" err="1">
                <a:effectLst/>
                <a:latin typeface="Calibri" panose="020F0502020204030204" pitchFamily="34" charset="0"/>
                <a:ea typeface="Calibri" panose="020F0502020204030204" pitchFamily="34" charset="0"/>
                <a:cs typeface="Calibri" panose="020F0502020204030204" pitchFamily="34" charset="0"/>
              </a:rPr>
              <a:t>a</a:t>
            </a:r>
            <a:r>
              <a:rPr lang="en-US" sz="2200" dirty="0">
                <a:effectLst/>
                <a:latin typeface="Calibri" panose="020F0502020204030204" pitchFamily="34" charset="0"/>
                <a:ea typeface="Calibri" panose="020F0502020204030204" pitchFamily="34" charset="0"/>
                <a:cs typeface="Calibri" panose="020F0502020204030204" pitchFamily="34" charset="0"/>
              </a:rPr>
              <a:t> and Mana </a:t>
            </a:r>
            <a:r>
              <a:rPr lang="en-US" sz="2200" dirty="0" err="1">
                <a:effectLst/>
                <a:latin typeface="Calibri" panose="020F0502020204030204" pitchFamily="34" charset="0"/>
                <a:ea typeface="Calibri" panose="020F0502020204030204" pitchFamily="34" charset="0"/>
                <a:cs typeface="Calibri" panose="020F0502020204030204" pitchFamily="34" charset="0"/>
              </a:rPr>
              <a:t>T</a:t>
            </a:r>
            <a:r>
              <a:rPr lang="en-US" sz="2200" spc="-5" dirty="0" err="1">
                <a:effectLst/>
                <a:latin typeface="Calibri" panose="020F0502020204030204" pitchFamily="34" charset="0"/>
                <a:ea typeface="Calibri" panose="020F0502020204030204" pitchFamily="34" charset="0"/>
                <a:cs typeface="Calibri" panose="020F0502020204030204" pitchFamily="34" charset="0"/>
              </a:rPr>
              <a:t>ū</a:t>
            </a:r>
            <a:r>
              <a:rPr lang="en-US" sz="2200" dirty="0" err="1">
                <a:effectLst/>
                <a:latin typeface="Calibri" panose="020F0502020204030204" pitchFamily="34" charset="0"/>
                <a:ea typeface="Calibri" panose="020F0502020204030204" pitchFamily="34" charset="0"/>
                <a:cs typeface="Calibri" panose="020F0502020204030204" pitchFamily="34" charset="0"/>
              </a:rPr>
              <a:t>ā</a:t>
            </a:r>
            <a:r>
              <a:rPr lang="en-US" sz="2200" spc="-5" dirty="0" err="1">
                <a:effectLst/>
                <a:latin typeface="Calibri" panose="020F0502020204030204" pitchFamily="34" charset="0"/>
                <a:ea typeface="Calibri" panose="020F0502020204030204" pitchFamily="34" charset="0"/>
                <a:cs typeface="Calibri" panose="020F0502020204030204" pitchFamily="34" charset="0"/>
              </a:rPr>
              <a:t>nuku</a:t>
            </a:r>
            <a:r>
              <a:rPr lang="en-US" sz="2200" spc="-5" dirty="0">
                <a:effectLst/>
                <a:latin typeface="Calibri" panose="020F0502020204030204" pitchFamily="34" charset="0"/>
                <a:ea typeface="Calibri" panose="020F0502020204030204" pitchFamily="34" charset="0"/>
                <a:cs typeface="Calibri" panose="020F0502020204030204" pitchFamily="34" charset="0"/>
              </a:rPr>
              <a:t> Fellowships</a:t>
            </a:r>
            <a:r>
              <a:rPr lang="en-US" sz="2200" dirty="0">
                <a:effectLst/>
                <a:latin typeface="Calibri" panose="020F0502020204030204" pitchFamily="34" charset="0"/>
                <a:ea typeface="Calibri" panose="020F0502020204030204" pitchFamily="34" charset="0"/>
                <a:cs typeface="Calibri" panose="020F0502020204030204" pitchFamily="34" charset="0"/>
              </a:rPr>
              <a:t>,</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dirty="0">
                <a:effectLst/>
                <a:latin typeface="Calibri" panose="020F0502020204030204" pitchFamily="34" charset="0"/>
                <a:ea typeface="Calibri" panose="020F0502020204030204" pitchFamily="34" charset="0"/>
                <a:cs typeface="Calibri" panose="020F0502020204030204" pitchFamily="34" charset="0"/>
              </a:rPr>
              <a:t>eli</a:t>
            </a:r>
            <a:r>
              <a:rPr lang="en-US" sz="2200" spc="-5" dirty="0">
                <a:effectLst/>
                <a:latin typeface="Calibri" panose="020F0502020204030204" pitchFamily="34" charset="0"/>
                <a:ea typeface="Calibri" panose="020F0502020204030204" pitchFamily="34" charset="0"/>
                <a:cs typeface="Calibri" panose="020F0502020204030204" pitchFamily="34" charset="0"/>
              </a:rPr>
              <a:t>g</a:t>
            </a:r>
            <a:r>
              <a:rPr lang="en-US" sz="2200" dirty="0">
                <a:effectLst/>
                <a:latin typeface="Calibri" panose="020F0502020204030204" pitchFamily="34" charset="0"/>
                <a:ea typeface="Calibri" panose="020F0502020204030204" pitchFamily="34" charset="0"/>
                <a:cs typeface="Calibri" panose="020F0502020204030204" pitchFamily="34" charset="0"/>
              </a:rPr>
              <a:t>i</a:t>
            </a:r>
            <a:r>
              <a:rPr lang="en-US" sz="2200" spc="-5" dirty="0">
                <a:effectLst/>
                <a:latin typeface="Calibri" panose="020F0502020204030204" pitchFamily="34" charset="0"/>
                <a:ea typeface="Calibri" panose="020F0502020204030204" pitchFamily="34" charset="0"/>
                <a:cs typeface="Calibri" panose="020F0502020204030204" pitchFamily="34" charset="0"/>
              </a:rPr>
              <a:t>b</a:t>
            </a:r>
            <a:r>
              <a:rPr lang="en-US" sz="2200" dirty="0">
                <a:effectLst/>
                <a:latin typeface="Calibri" panose="020F0502020204030204" pitchFamily="34" charset="0"/>
                <a:ea typeface="Calibri" panose="020F0502020204030204" pitchFamily="34" charset="0"/>
                <a:cs typeface="Calibri" panose="020F0502020204030204" pitchFamily="34" charset="0"/>
              </a:rPr>
              <a:t>ility</a:t>
            </a:r>
            <a:r>
              <a:rPr lang="en-US" sz="2200" spc="-15" dirty="0">
                <a:effectLst/>
                <a:latin typeface="Calibri" panose="020F0502020204030204" pitchFamily="34" charset="0"/>
                <a:ea typeface="Calibri" panose="020F0502020204030204" pitchFamily="34" charset="0"/>
                <a:cs typeface="Calibri" panose="020F0502020204030204" pitchFamily="34" charset="0"/>
              </a:rPr>
              <a:t> </a:t>
            </a:r>
            <a:r>
              <a:rPr lang="en-US" sz="2200" spc="-5" dirty="0">
                <a:effectLst/>
                <a:latin typeface="Calibri" panose="020F0502020204030204" pitchFamily="34" charset="0"/>
                <a:ea typeface="Calibri" panose="020F0502020204030204" pitchFamily="34" charset="0"/>
                <a:cs typeface="Calibri" panose="020F0502020204030204" pitchFamily="34" charset="0"/>
              </a:rPr>
              <a:t>p</a:t>
            </a:r>
            <a:r>
              <a:rPr lang="en-US" sz="2200" dirty="0">
                <a:effectLst/>
                <a:latin typeface="Calibri" panose="020F0502020204030204" pitchFamily="34" charset="0"/>
                <a:ea typeface="Calibri" panose="020F0502020204030204" pitchFamily="34" charset="0"/>
                <a:cs typeface="Calibri" panose="020F0502020204030204" pitchFamily="34" charset="0"/>
              </a:rPr>
              <a:t>eri</a:t>
            </a:r>
            <a:r>
              <a:rPr lang="en-US" sz="2200" spc="5" dirty="0">
                <a:effectLst/>
                <a:latin typeface="Calibri" panose="020F0502020204030204" pitchFamily="34" charset="0"/>
                <a:ea typeface="Calibri" panose="020F0502020204030204" pitchFamily="34" charset="0"/>
                <a:cs typeface="Calibri" panose="020F0502020204030204" pitchFamily="34" charset="0"/>
              </a:rPr>
              <a:t>o</a:t>
            </a:r>
            <a:r>
              <a:rPr lang="en-US" sz="2200" dirty="0">
                <a:effectLst/>
                <a:latin typeface="Calibri" panose="020F0502020204030204" pitchFamily="34" charset="0"/>
                <a:ea typeface="Calibri" panose="020F0502020204030204" pitchFamily="34" charset="0"/>
                <a:cs typeface="Calibri" panose="020F0502020204030204" pitchFamily="34" charset="0"/>
              </a:rPr>
              <a:t>d </a:t>
            </a:r>
            <a:r>
              <a:rPr lang="en-US" sz="2200" spc="-15" dirty="0">
                <a:effectLst/>
                <a:latin typeface="Calibri" panose="020F0502020204030204" pitchFamily="34" charset="0"/>
                <a:ea typeface="Calibri" panose="020F0502020204030204" pitchFamily="34" charset="0"/>
                <a:cs typeface="Calibri" panose="020F0502020204030204" pitchFamily="34" charset="0"/>
              </a:rPr>
              <a:t>f</a:t>
            </a:r>
            <a:r>
              <a:rPr lang="en-US" sz="2200" spc="5" dirty="0">
                <a:effectLst/>
                <a:latin typeface="Calibri" panose="020F0502020204030204" pitchFamily="34" charset="0"/>
                <a:ea typeface="Calibri" panose="020F0502020204030204" pitchFamily="34" charset="0"/>
                <a:cs typeface="Calibri" panose="020F0502020204030204" pitchFamily="34" charset="0"/>
              </a:rPr>
              <a:t>o</a:t>
            </a:r>
            <a:r>
              <a:rPr lang="en-US" sz="2200" dirty="0">
                <a:effectLst/>
                <a:latin typeface="Calibri" panose="020F0502020204030204" pitchFamily="34" charset="0"/>
                <a:ea typeface="Calibri" panose="020F0502020204030204" pitchFamily="34" charset="0"/>
                <a:cs typeface="Calibri" panose="020F0502020204030204" pitchFamily="34" charset="0"/>
              </a:rPr>
              <a:t>r</a:t>
            </a:r>
            <a:r>
              <a:rPr lang="en-US" sz="2200" spc="-10" dirty="0">
                <a:effectLst/>
                <a:latin typeface="Calibri" panose="020F0502020204030204" pitchFamily="34" charset="0"/>
                <a:ea typeface="Calibri" panose="020F0502020204030204" pitchFamily="34" charset="0"/>
                <a:cs typeface="Calibri" panose="020F0502020204030204" pitchFamily="34" charset="0"/>
              </a:rPr>
              <a:t> </a:t>
            </a:r>
            <a:r>
              <a:rPr lang="en-US" sz="2200" spc="5" dirty="0">
                <a:effectLst/>
                <a:latin typeface="Calibri" panose="020F0502020204030204" pitchFamily="34" charset="0"/>
                <a:ea typeface="Calibri" panose="020F0502020204030204" pitchFamily="34" charset="0"/>
                <a:cs typeface="Calibri" panose="020F0502020204030204" pitchFamily="34" charset="0"/>
              </a:rPr>
              <a:t>P</a:t>
            </a:r>
            <a:r>
              <a:rPr lang="en-US" sz="2200" spc="-5" dirty="0">
                <a:effectLst/>
                <a:latin typeface="Calibri" panose="020F0502020204030204" pitchFamily="34" charset="0"/>
                <a:ea typeface="Calibri" panose="020F0502020204030204" pitchFamily="34" charset="0"/>
                <a:cs typeface="Calibri" panose="020F0502020204030204" pitchFamily="34" charset="0"/>
              </a:rPr>
              <a:t>h</a:t>
            </a:r>
            <a:r>
              <a:rPr lang="en-US" sz="2200" dirty="0">
                <a:effectLst/>
                <a:latin typeface="Calibri" panose="020F0502020204030204" pitchFamily="34" charset="0"/>
                <a:ea typeface="Calibri" panose="020F0502020204030204" pitchFamily="34" charset="0"/>
                <a:cs typeface="Calibri" panose="020F0502020204030204" pitchFamily="34" charset="0"/>
              </a:rPr>
              <a:t>D</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dirty="0">
                <a:effectLst/>
                <a:latin typeface="Calibri" panose="020F0502020204030204" pitchFamily="34" charset="0"/>
                <a:ea typeface="Calibri" panose="020F0502020204030204" pitchFamily="34" charset="0"/>
                <a:cs typeface="Calibri" panose="020F0502020204030204" pitchFamily="34" charset="0"/>
              </a:rPr>
              <a:t>c</a:t>
            </a:r>
            <a:r>
              <a:rPr lang="en-US" sz="2200" spc="5" dirty="0">
                <a:effectLst/>
                <a:latin typeface="Calibri" panose="020F0502020204030204" pitchFamily="34" charset="0"/>
                <a:ea typeface="Calibri" panose="020F0502020204030204" pitchFamily="34" charset="0"/>
                <a:cs typeface="Calibri" panose="020F0502020204030204" pitchFamily="34" charset="0"/>
              </a:rPr>
              <a:t>o</a:t>
            </a:r>
            <a:r>
              <a:rPr lang="en-US" sz="2200" spc="-5" dirty="0">
                <a:effectLst/>
                <a:latin typeface="Calibri" panose="020F0502020204030204" pitchFamily="34" charset="0"/>
                <a:ea typeface="Calibri" panose="020F0502020204030204" pitchFamily="34" charset="0"/>
                <a:cs typeface="Calibri" panose="020F0502020204030204" pitchFamily="34" charset="0"/>
              </a:rPr>
              <a:t>n</a:t>
            </a:r>
            <a:r>
              <a:rPr lang="en-US" sz="2200" dirty="0">
                <a:effectLst/>
                <a:latin typeface="Calibri" panose="020F0502020204030204" pitchFamily="34" charset="0"/>
                <a:ea typeface="Calibri" panose="020F0502020204030204" pitchFamily="34" charset="0"/>
                <a:cs typeface="Calibri" panose="020F0502020204030204" pitchFamily="34" charset="0"/>
              </a:rPr>
              <a:t>f</a:t>
            </a:r>
            <a:r>
              <a:rPr lang="en-US" sz="2200" spc="-10" dirty="0">
                <a:effectLst/>
                <a:latin typeface="Calibri" panose="020F0502020204030204" pitchFamily="34" charset="0"/>
                <a:ea typeface="Calibri" panose="020F0502020204030204" pitchFamily="34" charset="0"/>
                <a:cs typeface="Calibri" panose="020F0502020204030204" pitchFamily="34" charset="0"/>
              </a:rPr>
              <a:t>e</a:t>
            </a:r>
            <a:r>
              <a:rPr lang="en-US" sz="2200" dirty="0">
                <a:effectLst/>
                <a:latin typeface="Calibri" panose="020F0502020204030204" pitchFamily="34" charset="0"/>
                <a:ea typeface="Calibri" panose="020F0502020204030204" pitchFamily="34" charset="0"/>
                <a:cs typeface="Calibri" panose="020F0502020204030204" pitchFamily="34" charset="0"/>
              </a:rPr>
              <a:t>rral</a:t>
            </a:r>
            <a:r>
              <a:rPr lang="en-US" sz="2200" spc="-10" dirty="0">
                <a:effectLst/>
                <a:latin typeface="Calibri" panose="020F0502020204030204" pitchFamily="34" charset="0"/>
                <a:ea typeface="Calibri" panose="020F0502020204030204" pitchFamily="34" charset="0"/>
                <a:cs typeface="Calibri" panose="020F0502020204030204" pitchFamily="34" charset="0"/>
              </a:rPr>
              <a:t> </a:t>
            </a:r>
            <a:r>
              <a:rPr lang="en-US" sz="2200" spc="-5" dirty="0">
                <a:effectLst/>
                <a:latin typeface="Calibri" panose="020F0502020204030204" pitchFamily="34" charset="0"/>
                <a:ea typeface="Calibri" panose="020F0502020204030204" pitchFamily="34" charset="0"/>
                <a:cs typeface="Calibri" panose="020F0502020204030204" pitchFamily="34" charset="0"/>
              </a:rPr>
              <a:t>m</a:t>
            </a:r>
            <a:r>
              <a:rPr lang="en-US" sz="2200" dirty="0">
                <a:effectLst/>
                <a:latin typeface="Calibri" panose="020F0502020204030204" pitchFamily="34" charset="0"/>
                <a:ea typeface="Calibri" panose="020F0502020204030204" pitchFamily="34" charset="0"/>
                <a:cs typeface="Calibri" panose="020F0502020204030204" pitchFamily="34" charset="0"/>
              </a:rPr>
              <a:t>ay</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spc="-5" dirty="0">
                <a:effectLst/>
                <a:latin typeface="Calibri" panose="020F0502020204030204" pitchFamily="34" charset="0"/>
                <a:ea typeface="Calibri" panose="020F0502020204030204" pitchFamily="34" charset="0"/>
                <a:cs typeface="Calibri" panose="020F0502020204030204" pitchFamily="34" charset="0"/>
              </a:rPr>
              <a:t>b</a:t>
            </a:r>
            <a:r>
              <a:rPr lang="en-US" sz="2200" dirty="0">
                <a:effectLst/>
                <a:latin typeface="Calibri" panose="020F0502020204030204" pitchFamily="34" charset="0"/>
                <a:ea typeface="Calibri" panose="020F0502020204030204" pitchFamily="34" charset="0"/>
                <a:cs typeface="Calibri" panose="020F0502020204030204" pitchFamily="34" charset="0"/>
              </a:rPr>
              <a:t>e</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dirty="0">
                <a:effectLst/>
                <a:latin typeface="Calibri" panose="020F0502020204030204" pitchFamily="34" charset="0"/>
                <a:ea typeface="Calibri" panose="020F0502020204030204" pitchFamily="34" charset="0"/>
                <a:cs typeface="Calibri" panose="020F0502020204030204" pitchFamily="34" charset="0"/>
              </a:rPr>
              <a:t>ex</a:t>
            </a:r>
            <a:r>
              <a:rPr lang="en-US" sz="2200" spc="-10" dirty="0">
                <a:effectLst/>
                <a:latin typeface="Calibri" panose="020F0502020204030204" pitchFamily="34" charset="0"/>
                <a:ea typeface="Calibri" panose="020F0502020204030204" pitchFamily="34" charset="0"/>
                <a:cs typeface="Calibri" panose="020F0502020204030204" pitchFamily="34" charset="0"/>
              </a:rPr>
              <a:t>t</a:t>
            </a:r>
            <a:r>
              <a:rPr lang="en-US" sz="2200" dirty="0">
                <a:effectLst/>
                <a:latin typeface="Calibri" panose="020F0502020204030204" pitchFamily="34" charset="0"/>
                <a:ea typeface="Calibri" panose="020F0502020204030204" pitchFamily="34" charset="0"/>
                <a:cs typeface="Calibri" panose="020F0502020204030204" pitchFamily="34" charset="0"/>
              </a:rPr>
              <a:t>e</a:t>
            </a:r>
            <a:r>
              <a:rPr lang="en-US" sz="2200" spc="-5" dirty="0">
                <a:effectLst/>
                <a:latin typeface="Calibri" panose="020F0502020204030204" pitchFamily="34" charset="0"/>
                <a:ea typeface="Calibri" panose="020F0502020204030204" pitchFamily="34" charset="0"/>
                <a:cs typeface="Calibri" panose="020F0502020204030204" pitchFamily="34" charset="0"/>
              </a:rPr>
              <a:t>nd</a:t>
            </a:r>
            <a:r>
              <a:rPr lang="en-US" sz="2200" dirty="0">
                <a:effectLst/>
                <a:latin typeface="Calibri" panose="020F0502020204030204" pitchFamily="34" charset="0"/>
                <a:ea typeface="Calibri" panose="020F0502020204030204" pitchFamily="34" charset="0"/>
                <a:cs typeface="Calibri" panose="020F0502020204030204" pitchFamily="34" charset="0"/>
              </a:rPr>
              <a:t>ed</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spc="-5" dirty="0">
                <a:effectLst/>
                <a:latin typeface="Calibri" panose="020F0502020204030204" pitchFamily="34" charset="0"/>
                <a:ea typeface="Calibri" panose="020F0502020204030204" pitchFamily="34" charset="0"/>
                <a:cs typeface="Calibri" panose="020F0502020204030204" pitchFamily="34" charset="0"/>
              </a:rPr>
              <a:t>und</a:t>
            </a:r>
            <a:r>
              <a:rPr lang="en-US" sz="2200" spc="5" dirty="0">
                <a:effectLst/>
                <a:latin typeface="Calibri" panose="020F0502020204030204" pitchFamily="34" charset="0"/>
                <a:ea typeface="Calibri" panose="020F0502020204030204" pitchFamily="34" charset="0"/>
                <a:cs typeface="Calibri" panose="020F0502020204030204" pitchFamily="34" charset="0"/>
              </a:rPr>
              <a:t>e</a:t>
            </a:r>
            <a:r>
              <a:rPr lang="en-US" sz="2200" dirty="0">
                <a:effectLst/>
                <a:latin typeface="Calibri" panose="020F0502020204030204" pitchFamily="34" charset="0"/>
                <a:ea typeface="Calibri" panose="020F0502020204030204" pitchFamily="34" charset="0"/>
                <a:cs typeface="Calibri" panose="020F0502020204030204" pitchFamily="34" charset="0"/>
              </a:rPr>
              <a:t>r</a:t>
            </a:r>
            <a:r>
              <a:rPr lang="en-US" sz="2200" spc="-10" dirty="0">
                <a:effectLst/>
                <a:latin typeface="Calibri" panose="020F0502020204030204" pitchFamily="34" charset="0"/>
                <a:ea typeface="Calibri" panose="020F0502020204030204" pitchFamily="34" charset="0"/>
                <a:cs typeface="Calibri" panose="020F0502020204030204" pitchFamily="34" charset="0"/>
              </a:rPr>
              <a:t> </a:t>
            </a:r>
            <a:r>
              <a:rPr lang="en-US" sz="2200" dirty="0">
                <a:effectLst/>
                <a:latin typeface="Calibri" panose="020F0502020204030204" pitchFamily="34" charset="0"/>
                <a:ea typeface="Calibri" panose="020F0502020204030204" pitchFamily="34" charset="0"/>
                <a:cs typeface="Calibri" panose="020F0502020204030204" pitchFamily="34" charset="0"/>
              </a:rPr>
              <a:t>a</a:t>
            </a:r>
            <a:r>
              <a:rPr lang="en-US" sz="2200" spc="-5" dirty="0">
                <a:effectLst/>
                <a:latin typeface="Calibri" panose="020F0502020204030204" pitchFamily="34" charset="0"/>
                <a:ea typeface="Calibri" panose="020F0502020204030204" pitchFamily="34" charset="0"/>
                <a:cs typeface="Calibri" panose="020F0502020204030204" pitchFamily="34" charset="0"/>
              </a:rPr>
              <a:t>n</a:t>
            </a:r>
            <a:r>
              <a:rPr lang="en-US" sz="2200" dirty="0">
                <a:effectLst/>
                <a:latin typeface="Calibri" panose="020F0502020204030204" pitchFamily="34" charset="0"/>
                <a:ea typeface="Calibri" panose="020F0502020204030204" pitchFamily="34" charset="0"/>
                <a:cs typeface="Calibri" panose="020F0502020204030204" pitchFamily="34" charset="0"/>
              </a:rPr>
              <a:t>y</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spc="5" dirty="0">
                <a:effectLst/>
                <a:latin typeface="Calibri" panose="020F0502020204030204" pitchFamily="34" charset="0"/>
                <a:ea typeface="Calibri" panose="020F0502020204030204" pitchFamily="34" charset="0"/>
                <a:cs typeface="Calibri" panose="020F0502020204030204" pitchFamily="34" charset="0"/>
              </a:rPr>
              <a:t>o</a:t>
            </a:r>
            <a:r>
              <a:rPr lang="en-US" sz="2200" dirty="0">
                <a:effectLst/>
                <a:latin typeface="Calibri" panose="020F0502020204030204" pitchFamily="34" charset="0"/>
                <a:ea typeface="Calibri" panose="020F0502020204030204" pitchFamily="34" charset="0"/>
                <a:cs typeface="Calibri" panose="020F0502020204030204" pitchFamily="34" charset="0"/>
              </a:rPr>
              <a:t>f t</a:t>
            </a:r>
            <a:r>
              <a:rPr lang="en-US" sz="2200" spc="-5" dirty="0">
                <a:effectLst/>
                <a:latin typeface="Calibri" panose="020F0502020204030204" pitchFamily="34" charset="0"/>
                <a:ea typeface="Calibri" panose="020F0502020204030204" pitchFamily="34" charset="0"/>
                <a:cs typeface="Calibri" panose="020F0502020204030204" pitchFamily="34" charset="0"/>
              </a:rPr>
              <a:t>h</a:t>
            </a:r>
            <a:r>
              <a:rPr lang="en-US" sz="2200" dirty="0">
                <a:effectLst/>
                <a:latin typeface="Calibri" panose="020F0502020204030204" pitchFamily="34" charset="0"/>
                <a:ea typeface="Calibri" panose="020F0502020204030204" pitchFamily="34" charset="0"/>
                <a:cs typeface="Calibri" panose="020F0502020204030204" pitchFamily="34" charset="0"/>
              </a:rPr>
              <a:t>e</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dirty="0">
                <a:effectLst/>
                <a:latin typeface="Calibri" panose="020F0502020204030204" pitchFamily="34" charset="0"/>
                <a:ea typeface="Calibri" panose="020F0502020204030204" pitchFamily="34" charset="0"/>
                <a:cs typeface="Calibri" panose="020F0502020204030204" pitchFamily="34" charset="0"/>
              </a:rPr>
              <a:t>f</a:t>
            </a:r>
            <a:r>
              <a:rPr lang="en-US" sz="2200" spc="5" dirty="0">
                <a:effectLst/>
                <a:latin typeface="Calibri" panose="020F0502020204030204" pitchFamily="34" charset="0"/>
                <a:ea typeface="Calibri" panose="020F0502020204030204" pitchFamily="34" charset="0"/>
                <a:cs typeface="Calibri" panose="020F0502020204030204" pitchFamily="34" charset="0"/>
              </a:rPr>
              <a:t>o</a:t>
            </a:r>
            <a:r>
              <a:rPr lang="en-US" sz="2200" dirty="0">
                <a:effectLst/>
                <a:latin typeface="Calibri" panose="020F0502020204030204" pitchFamily="34" charset="0"/>
                <a:ea typeface="Calibri" panose="020F0502020204030204" pitchFamily="34" charset="0"/>
                <a:cs typeface="Calibri" panose="020F0502020204030204" pitchFamily="34" charset="0"/>
              </a:rPr>
              <a:t>l</a:t>
            </a:r>
            <a:r>
              <a:rPr lang="en-US" sz="2200" spc="-15" dirty="0">
                <a:effectLst/>
                <a:latin typeface="Calibri" panose="020F0502020204030204" pitchFamily="34" charset="0"/>
                <a:ea typeface="Calibri" panose="020F0502020204030204" pitchFamily="34" charset="0"/>
                <a:cs typeface="Calibri" panose="020F0502020204030204" pitchFamily="34" charset="0"/>
              </a:rPr>
              <a:t>l</a:t>
            </a:r>
            <a:r>
              <a:rPr lang="en-US" sz="2200" spc="-5" dirty="0">
                <a:effectLst/>
                <a:latin typeface="Calibri" panose="020F0502020204030204" pitchFamily="34" charset="0"/>
                <a:ea typeface="Calibri" panose="020F0502020204030204" pitchFamily="34" charset="0"/>
                <a:cs typeface="Calibri" panose="020F0502020204030204" pitchFamily="34" charset="0"/>
              </a:rPr>
              <a:t>o</a:t>
            </a:r>
            <a:r>
              <a:rPr lang="en-US" sz="2200" spc="5" dirty="0">
                <a:effectLst/>
                <a:latin typeface="Calibri" panose="020F0502020204030204" pitchFamily="34" charset="0"/>
                <a:ea typeface="Calibri" panose="020F0502020204030204" pitchFamily="34" charset="0"/>
                <a:cs typeface="Calibri" panose="020F0502020204030204" pitchFamily="34" charset="0"/>
              </a:rPr>
              <a:t>w</a:t>
            </a:r>
            <a:r>
              <a:rPr lang="en-US" sz="2200" dirty="0">
                <a:effectLst/>
                <a:latin typeface="Calibri" panose="020F0502020204030204" pitchFamily="34" charset="0"/>
                <a:ea typeface="Calibri" panose="020F0502020204030204" pitchFamily="34" charset="0"/>
                <a:cs typeface="Calibri" panose="020F0502020204030204" pitchFamily="34" charset="0"/>
              </a:rPr>
              <a:t>i</a:t>
            </a:r>
            <a:r>
              <a:rPr lang="en-US" sz="2200" spc="-5" dirty="0">
                <a:effectLst/>
                <a:latin typeface="Calibri" panose="020F0502020204030204" pitchFamily="34" charset="0"/>
                <a:ea typeface="Calibri" panose="020F0502020204030204" pitchFamily="34" charset="0"/>
                <a:cs typeface="Calibri" panose="020F0502020204030204" pitchFamily="34" charset="0"/>
              </a:rPr>
              <a:t>n</a:t>
            </a:r>
            <a:r>
              <a:rPr lang="en-US" sz="2200" dirty="0">
                <a:effectLst/>
                <a:latin typeface="Calibri" panose="020F0502020204030204" pitchFamily="34" charset="0"/>
                <a:ea typeface="Calibri" panose="020F0502020204030204" pitchFamily="34" charset="0"/>
                <a:cs typeface="Calibri" panose="020F0502020204030204" pitchFamily="34" charset="0"/>
              </a:rPr>
              <a:t>g sc</a:t>
            </a:r>
            <a:r>
              <a:rPr lang="en-US" sz="2200" spc="5" dirty="0">
                <a:effectLst/>
                <a:latin typeface="Calibri" panose="020F0502020204030204" pitchFamily="34" charset="0"/>
                <a:ea typeface="Calibri" panose="020F0502020204030204" pitchFamily="34" charset="0"/>
                <a:cs typeface="Calibri" panose="020F0502020204030204" pitchFamily="34" charset="0"/>
              </a:rPr>
              <a:t>e</a:t>
            </a:r>
            <a:r>
              <a:rPr lang="en-US" sz="2200" spc="-5" dirty="0">
                <a:effectLst/>
                <a:latin typeface="Calibri" panose="020F0502020204030204" pitchFamily="34" charset="0"/>
                <a:ea typeface="Calibri" panose="020F0502020204030204" pitchFamily="34" charset="0"/>
                <a:cs typeface="Calibri" panose="020F0502020204030204" pitchFamily="34" charset="0"/>
              </a:rPr>
              <a:t>n</a:t>
            </a:r>
            <a:r>
              <a:rPr lang="en-US" sz="2200" dirty="0">
                <a:effectLst/>
                <a:latin typeface="Calibri" panose="020F0502020204030204" pitchFamily="34" charset="0"/>
                <a:ea typeface="Calibri" panose="020F0502020204030204" pitchFamily="34" charset="0"/>
                <a:cs typeface="Calibri" panose="020F0502020204030204" pitchFamily="34" charset="0"/>
              </a:rPr>
              <a:t>ar</a:t>
            </a:r>
            <a:r>
              <a:rPr lang="en-US" sz="2200" spc="-15" dirty="0">
                <a:effectLst/>
                <a:latin typeface="Calibri" panose="020F0502020204030204" pitchFamily="34" charset="0"/>
                <a:ea typeface="Calibri" panose="020F0502020204030204" pitchFamily="34" charset="0"/>
                <a:cs typeface="Calibri" panose="020F0502020204030204" pitchFamily="34" charset="0"/>
              </a:rPr>
              <a:t>i</a:t>
            </a:r>
            <a:r>
              <a:rPr lang="en-US" sz="2200" spc="5" dirty="0">
                <a:effectLst/>
                <a:latin typeface="Calibri" panose="020F0502020204030204" pitchFamily="34" charset="0"/>
                <a:ea typeface="Calibri" panose="020F0502020204030204" pitchFamily="34" charset="0"/>
                <a:cs typeface="Calibri" panose="020F0502020204030204" pitchFamily="34" charset="0"/>
              </a:rPr>
              <a:t>o</a:t>
            </a:r>
            <a:r>
              <a:rPr lang="en-US" sz="2200" dirty="0">
                <a:effectLst/>
                <a:latin typeface="Calibri" panose="020F0502020204030204" pitchFamily="34" charset="0"/>
                <a:ea typeface="Calibri" panose="020F0502020204030204" pitchFamily="34" charset="0"/>
                <a:cs typeface="Calibri" panose="020F0502020204030204" pitchFamily="34" charset="0"/>
              </a:rPr>
              <a:t>s</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spc="-15" dirty="0">
                <a:effectLst/>
                <a:latin typeface="Calibri" panose="020F0502020204030204" pitchFamily="34" charset="0"/>
                <a:ea typeface="Calibri" panose="020F0502020204030204" pitchFamily="34" charset="0"/>
                <a:cs typeface="Calibri" panose="020F0502020204030204" pitchFamily="34" charset="0"/>
              </a:rPr>
              <a:t>a</a:t>
            </a:r>
            <a:r>
              <a:rPr lang="en-US" sz="2200" dirty="0">
                <a:effectLst/>
                <a:latin typeface="Calibri" panose="020F0502020204030204" pitchFamily="34" charset="0"/>
                <a:ea typeface="Calibri" panose="020F0502020204030204" pitchFamily="34" charset="0"/>
                <a:cs typeface="Calibri" panose="020F0502020204030204" pitchFamily="34" charset="0"/>
              </a:rPr>
              <a:t>t</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spc="-10" dirty="0">
                <a:effectLst/>
                <a:latin typeface="Calibri" panose="020F0502020204030204" pitchFamily="34" charset="0"/>
                <a:ea typeface="Calibri" panose="020F0502020204030204" pitchFamily="34" charset="0"/>
                <a:cs typeface="Calibri" panose="020F0502020204030204" pitchFamily="34" charset="0"/>
              </a:rPr>
              <a:t>t</a:t>
            </a:r>
            <a:r>
              <a:rPr lang="en-US" sz="2200" spc="-5" dirty="0">
                <a:effectLst/>
                <a:latin typeface="Calibri" panose="020F0502020204030204" pitchFamily="34" charset="0"/>
                <a:ea typeface="Calibri" panose="020F0502020204030204" pitchFamily="34" charset="0"/>
                <a:cs typeface="Calibri" panose="020F0502020204030204" pitchFamily="34" charset="0"/>
              </a:rPr>
              <a:t>h</a:t>
            </a:r>
            <a:r>
              <a:rPr lang="en-US" sz="2200" dirty="0">
                <a:effectLst/>
                <a:latin typeface="Calibri" panose="020F0502020204030204" pitchFamily="34" charset="0"/>
                <a:ea typeface="Calibri" panose="020F0502020204030204" pitchFamily="34" charset="0"/>
                <a:cs typeface="Calibri" panose="020F0502020204030204" pitchFamily="34" charset="0"/>
              </a:rPr>
              <a:t>e</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spc="-5" dirty="0">
                <a:effectLst/>
                <a:latin typeface="Calibri" panose="020F0502020204030204" pitchFamily="34" charset="0"/>
                <a:ea typeface="Calibri" panose="020F0502020204030204" pitchFamily="34" charset="0"/>
                <a:cs typeface="Calibri" panose="020F0502020204030204" pitchFamily="34" charset="0"/>
              </a:rPr>
              <a:t>d</a:t>
            </a:r>
            <a:r>
              <a:rPr lang="en-US" sz="2200" dirty="0">
                <a:effectLst/>
                <a:latin typeface="Calibri" panose="020F0502020204030204" pitchFamily="34" charset="0"/>
                <a:ea typeface="Calibri" panose="020F0502020204030204" pitchFamily="34" charset="0"/>
                <a:cs typeface="Calibri" panose="020F0502020204030204" pitchFamily="34" charset="0"/>
              </a:rPr>
              <a:t>iscr</a:t>
            </a:r>
            <a:r>
              <a:rPr lang="en-US" sz="2200" spc="5" dirty="0">
                <a:effectLst/>
                <a:latin typeface="Calibri" panose="020F0502020204030204" pitchFamily="34" charset="0"/>
                <a:ea typeface="Calibri" panose="020F0502020204030204" pitchFamily="34" charset="0"/>
                <a:cs typeface="Calibri" panose="020F0502020204030204" pitchFamily="34" charset="0"/>
              </a:rPr>
              <a:t>e</a:t>
            </a:r>
            <a:r>
              <a:rPr lang="en-US" sz="2200" dirty="0">
                <a:effectLst/>
                <a:latin typeface="Calibri" panose="020F0502020204030204" pitchFamily="34" charset="0"/>
                <a:ea typeface="Calibri" panose="020F0502020204030204" pitchFamily="34" charset="0"/>
                <a:cs typeface="Calibri" panose="020F0502020204030204" pitchFamily="34" charset="0"/>
              </a:rPr>
              <a:t>t</a:t>
            </a:r>
            <a:r>
              <a:rPr lang="en-US" sz="2200" spc="-15" dirty="0">
                <a:effectLst/>
                <a:latin typeface="Calibri" panose="020F0502020204030204" pitchFamily="34" charset="0"/>
                <a:ea typeface="Calibri" panose="020F0502020204030204" pitchFamily="34" charset="0"/>
                <a:cs typeface="Calibri" panose="020F0502020204030204" pitchFamily="34" charset="0"/>
              </a:rPr>
              <a:t>i</a:t>
            </a:r>
            <a:r>
              <a:rPr lang="en-US" sz="2200" spc="5" dirty="0">
                <a:effectLst/>
                <a:latin typeface="Calibri" panose="020F0502020204030204" pitchFamily="34" charset="0"/>
                <a:ea typeface="Calibri" panose="020F0502020204030204" pitchFamily="34" charset="0"/>
                <a:cs typeface="Calibri" panose="020F0502020204030204" pitchFamily="34" charset="0"/>
              </a:rPr>
              <a:t>o</a:t>
            </a:r>
            <a:r>
              <a:rPr lang="en-US" sz="2200" dirty="0">
                <a:effectLst/>
                <a:latin typeface="Calibri" panose="020F0502020204030204" pitchFamily="34" charset="0"/>
                <a:ea typeface="Calibri" panose="020F0502020204030204" pitchFamily="34" charset="0"/>
                <a:cs typeface="Calibri" panose="020F0502020204030204" pitchFamily="34" charset="0"/>
              </a:rPr>
              <a:t>n</a:t>
            </a:r>
            <a:r>
              <a:rPr lang="en-US" sz="2200" spc="-15" dirty="0">
                <a:effectLst/>
                <a:latin typeface="Calibri" panose="020F0502020204030204" pitchFamily="34" charset="0"/>
                <a:ea typeface="Calibri" panose="020F0502020204030204" pitchFamily="34" charset="0"/>
                <a:cs typeface="Calibri" panose="020F0502020204030204" pitchFamily="34" charset="0"/>
              </a:rPr>
              <a:t> </a:t>
            </a:r>
            <a:r>
              <a:rPr lang="en-US" sz="2200" spc="5" dirty="0">
                <a:effectLst/>
                <a:latin typeface="Calibri" panose="020F0502020204030204" pitchFamily="34" charset="0"/>
                <a:ea typeface="Calibri" panose="020F0502020204030204" pitchFamily="34" charset="0"/>
                <a:cs typeface="Calibri" panose="020F0502020204030204" pitchFamily="34" charset="0"/>
              </a:rPr>
              <a:t>o</a:t>
            </a:r>
            <a:r>
              <a:rPr lang="en-US" sz="2200" dirty="0">
                <a:effectLst/>
                <a:latin typeface="Calibri" panose="020F0502020204030204" pitchFamily="34" charset="0"/>
                <a:ea typeface="Calibri" panose="020F0502020204030204" pitchFamily="34" charset="0"/>
                <a:cs typeface="Calibri" panose="020F0502020204030204" pitchFamily="34" charset="0"/>
              </a:rPr>
              <a:t>f t</a:t>
            </a:r>
            <a:r>
              <a:rPr lang="en-US" sz="2200" spc="-15" dirty="0">
                <a:effectLst/>
                <a:latin typeface="Calibri" panose="020F0502020204030204" pitchFamily="34" charset="0"/>
                <a:ea typeface="Calibri" panose="020F0502020204030204" pitchFamily="34" charset="0"/>
                <a:cs typeface="Calibri" panose="020F0502020204030204" pitchFamily="34" charset="0"/>
              </a:rPr>
              <a:t>h</a:t>
            </a:r>
            <a:r>
              <a:rPr lang="en-US" sz="2200" dirty="0">
                <a:effectLst/>
                <a:latin typeface="Calibri" panose="020F0502020204030204" pitchFamily="34" charset="0"/>
                <a:ea typeface="Calibri" panose="020F0502020204030204" pitchFamily="34" charset="0"/>
                <a:cs typeface="Calibri" panose="020F0502020204030204" pitchFamily="34" charset="0"/>
              </a:rPr>
              <a:t>e</a:t>
            </a:r>
            <a:r>
              <a:rPr lang="en-US" sz="2200" spc="5" dirty="0">
                <a:effectLst/>
                <a:latin typeface="Calibri" panose="020F0502020204030204" pitchFamily="34" charset="0"/>
                <a:ea typeface="Calibri" panose="020F0502020204030204" pitchFamily="34" charset="0"/>
                <a:cs typeface="Calibri" panose="020F0502020204030204" pitchFamily="34" charset="0"/>
              </a:rPr>
              <a:t> </a:t>
            </a:r>
            <a:r>
              <a:rPr lang="en-US" sz="2200" spc="-5" dirty="0">
                <a:effectLst/>
                <a:latin typeface="Calibri" panose="020F0502020204030204" pitchFamily="34" charset="0"/>
                <a:ea typeface="Calibri" panose="020F0502020204030204" pitchFamily="34" charset="0"/>
                <a:cs typeface="Calibri" panose="020F0502020204030204" pitchFamily="34" charset="0"/>
              </a:rPr>
              <a:t>So</a:t>
            </a:r>
            <a:r>
              <a:rPr lang="en-US" sz="2200" dirty="0">
                <a:effectLst/>
                <a:latin typeface="Calibri" panose="020F0502020204030204" pitchFamily="34" charset="0"/>
                <a:ea typeface="Calibri" panose="020F0502020204030204" pitchFamily="34" charset="0"/>
                <a:cs typeface="Calibri" panose="020F0502020204030204" pitchFamily="34" charset="0"/>
              </a:rPr>
              <a:t>cie</a:t>
            </a:r>
            <a:r>
              <a:rPr lang="en-US" sz="2200" spc="-10" dirty="0">
                <a:effectLst/>
                <a:latin typeface="Calibri" panose="020F0502020204030204" pitchFamily="34" charset="0"/>
                <a:ea typeface="Calibri" panose="020F0502020204030204" pitchFamily="34" charset="0"/>
                <a:cs typeface="Calibri" panose="020F0502020204030204" pitchFamily="34" charset="0"/>
              </a:rPr>
              <a:t>t</a:t>
            </a:r>
            <a:r>
              <a:rPr lang="en-US" sz="2200" spc="-5" dirty="0">
                <a:effectLst/>
                <a:latin typeface="Calibri" panose="020F0502020204030204" pitchFamily="34" charset="0"/>
                <a:ea typeface="Calibri" panose="020F0502020204030204" pitchFamily="34" charset="0"/>
                <a:cs typeface="Calibri" panose="020F0502020204030204" pitchFamily="34" charset="0"/>
              </a:rPr>
              <a:t>y</a:t>
            </a:r>
            <a:r>
              <a:rPr lang="en-US" sz="2200" dirty="0">
                <a:effectLst/>
                <a:latin typeface="Calibri" panose="020F0502020204030204" pitchFamily="34" charset="0"/>
                <a:ea typeface="Calibri" panose="020F0502020204030204" pitchFamily="34" charset="0"/>
                <a:cs typeface="Calibri" panose="020F0502020204030204" pitchFamily="34" charset="0"/>
              </a:rPr>
              <a:t>:</a:t>
            </a:r>
            <a:endParaRPr lang="en-NZ" sz="2200" spc="-5" dirty="0">
              <a:latin typeface="Calibri" panose="020F0502020204030204" pitchFamily="34" charset="0"/>
              <a:cs typeface="Calibri" panose="020F0502020204030204" pitchFamily="34" charset="0"/>
            </a:endParaRPr>
          </a:p>
          <a:p>
            <a:pPr marL="875030" lvl="1" indent="-342900">
              <a:lnSpc>
                <a:spcPct val="115000"/>
              </a:lnSpc>
              <a:spcAft>
                <a:spcPts val="1000"/>
              </a:spcAft>
              <a:buFont typeface="Arial" panose="020B0604020202020204" pitchFamily="34" charset="0"/>
              <a:buChar char="•"/>
              <a:tabLst>
                <a:tab pos="292100" algn="l"/>
              </a:tabLst>
            </a:pPr>
            <a:r>
              <a:rPr lang="en-US" sz="2200" dirty="0">
                <a:latin typeface="Calibri" panose="020F0502020204030204" pitchFamily="34" charset="0"/>
                <a:cs typeface="Calibri" panose="020F0502020204030204" pitchFamily="34" charset="0"/>
              </a:rPr>
              <a:t>extended sickness leave</a:t>
            </a:r>
          </a:p>
          <a:p>
            <a:pPr marL="875030" lvl="1" indent="-342900">
              <a:lnSpc>
                <a:spcPct val="115000"/>
              </a:lnSpc>
              <a:spcAft>
                <a:spcPts val="1000"/>
              </a:spcAft>
              <a:buFont typeface="Arial" panose="020B0604020202020204" pitchFamily="34" charset="0"/>
              <a:buChar char="•"/>
              <a:tabLst>
                <a:tab pos="292100" algn="l"/>
              </a:tabLst>
            </a:pPr>
            <a:r>
              <a:rPr lang="en-NZ" sz="2200" dirty="0">
                <a:solidFill>
                  <a:srgbClr val="272626"/>
                </a:solidFill>
                <a:effectLst/>
                <a:latin typeface="Calibri" panose="020F0502020204030204" pitchFamily="34" charset="0"/>
                <a:ea typeface="Calibri" panose="020F0502020204030204" pitchFamily="34" charset="0"/>
              </a:rPr>
              <a:t>part-time employment or career interruptions because of care giving responsibilities. </a:t>
            </a:r>
            <a:r>
              <a:rPr lang="en-NZ" sz="2200" u="sng" dirty="0">
                <a:solidFill>
                  <a:srgbClr val="272626"/>
                </a:solidFill>
                <a:effectLst/>
                <a:latin typeface="Calibri" panose="020F0502020204030204" pitchFamily="34" charset="0"/>
                <a:ea typeface="Calibri" panose="020F0502020204030204" pitchFamily="34" charset="0"/>
                <a:cs typeface="Calibri Light" panose="020F0302020204030204" pitchFamily="34" charset="0"/>
              </a:rPr>
              <a:t>If the applicant has been the </a:t>
            </a:r>
            <a:r>
              <a:rPr lang="en-NZ" sz="2200" u="sng" dirty="0">
                <a:solidFill>
                  <a:srgbClr val="272626"/>
                </a:solidFill>
                <a:effectLst/>
                <a:latin typeface="Calibri" panose="020F0502020204030204" pitchFamily="34" charset="0"/>
                <a:ea typeface="Calibri" panose="020F0502020204030204" pitchFamily="34" charset="0"/>
                <a:cs typeface="Calibri Light" panose="020F0302020204030204" pitchFamily="34" charset="0"/>
                <a:hlinkClick r:id="rId2"/>
              </a:rPr>
              <a:t>primary caregiver</a:t>
            </a:r>
            <a:r>
              <a:rPr lang="en-NZ" sz="2200" dirty="0">
                <a:solidFill>
                  <a:srgbClr val="272626"/>
                </a:solidFill>
                <a:effectLst/>
                <a:latin typeface="Calibri" panose="020F0502020204030204" pitchFamily="34" charset="0"/>
                <a:ea typeface="Calibri" panose="020F0502020204030204" pitchFamily="34" charset="0"/>
              </a:rPr>
              <a:t> of a dependent child born after (or close to) the conferral of their PhD, the applicant is able to extend the period of eligibility by two years per child. The extension of two years per dependent child is inclusive of any periods of parental leave. There is no maximum extension period identified</a:t>
            </a:r>
            <a:endParaRPr lang="en-NZ" sz="2200" dirty="0">
              <a:latin typeface="Calibri" panose="020F0502020204030204" pitchFamily="34" charset="0"/>
              <a:cs typeface="Calibri" panose="020F0502020204030204" pitchFamily="34" charset="0"/>
            </a:endParaRPr>
          </a:p>
          <a:p>
            <a:pPr marL="875030" lvl="1" indent="-342900">
              <a:lnSpc>
                <a:spcPct val="115000"/>
              </a:lnSpc>
              <a:spcAft>
                <a:spcPts val="1000"/>
              </a:spcAft>
              <a:buFont typeface="Arial" panose="020B0604020202020204" pitchFamily="34" charset="0"/>
              <a:buChar char="•"/>
              <a:tabLst>
                <a:tab pos="292100" algn="l"/>
              </a:tabLst>
            </a:pPr>
            <a:r>
              <a:rPr lang="en-US" sz="2200" dirty="0">
                <a:latin typeface="Calibri" panose="020F0502020204030204" pitchFamily="34" charset="0"/>
                <a:cs typeface="Calibri" panose="020F0502020204030204" pitchFamily="34" charset="0"/>
              </a:rPr>
              <a:t>to account for work or service in the community or an industry</a:t>
            </a:r>
            <a:endParaRPr lang="en-NZ" sz="2200" dirty="0">
              <a:latin typeface="Calibri" panose="020F0502020204030204" pitchFamily="34" charset="0"/>
              <a:cs typeface="Calibri" panose="020F0502020204030204" pitchFamily="34" charset="0"/>
            </a:endParaRPr>
          </a:p>
          <a:p>
            <a:pPr marL="800100" lvl="1" indent="-342900">
              <a:lnSpc>
                <a:spcPct val="114000"/>
              </a:lnSpc>
              <a:spcBef>
                <a:spcPts val="20"/>
              </a:spcBef>
              <a:spcAft>
                <a:spcPts val="1000"/>
              </a:spcAft>
              <a:buFont typeface="Arial" panose="020B0604020202020204" pitchFamily="34" charset="0"/>
              <a:buChar char="•"/>
            </a:pPr>
            <a:r>
              <a:rPr lang="en-US" sz="2200" dirty="0">
                <a:latin typeface="Calibri" panose="020F0502020204030204" pitchFamily="34" charset="0"/>
                <a:cs typeface="Calibri" panose="020F0502020204030204" pitchFamily="34" charset="0"/>
              </a:rPr>
              <a:t> as otherwise agreed by the Society (e.g. only offered part-time employment for a period)</a:t>
            </a:r>
            <a:endParaRPr lang="en-NZ" sz="2200" dirty="0">
              <a:latin typeface="Calibri" panose="020F0502020204030204" pitchFamily="34" charset="0"/>
              <a:cs typeface="Calibri" panose="020F0502020204030204" pitchFamily="34" charset="0"/>
            </a:endParaRPr>
          </a:p>
          <a:p>
            <a:pPr>
              <a:lnSpc>
                <a:spcPts val="700"/>
              </a:lnSpc>
              <a:spcBef>
                <a:spcPts val="10"/>
              </a:spcBef>
              <a:spcAft>
                <a:spcPts val="1000"/>
              </a:spcAft>
            </a:pPr>
            <a:endParaRPr lang="en-US" sz="2200" spc="-5" dirty="0">
              <a:latin typeface="Calibri" panose="020F0502020204030204" pitchFamily="34" charset="0"/>
              <a:cs typeface="Calibri" panose="020F0502020204030204" pitchFamily="34" charset="0"/>
            </a:endParaRPr>
          </a:p>
          <a:p>
            <a:r>
              <a:rPr lang="en-US" sz="2200" spc="-5" dirty="0">
                <a:latin typeface="Calibri" panose="020F0502020204030204" pitchFamily="34" charset="0"/>
                <a:cs typeface="Calibri" panose="020F0502020204030204" pitchFamily="34" charset="0"/>
              </a:rPr>
              <a:t>If eligibility exemption is requested, fill out the relevant eligibility calculator (available on website) and email to: </a:t>
            </a:r>
            <a:r>
              <a:rPr lang="en-US" sz="2200" spc="-5" dirty="0">
                <a:latin typeface="Calibri" panose="020F0502020204030204" pitchFamily="34" charset="0"/>
                <a:cs typeface="Calibri" panose="020F0502020204030204" pitchFamily="34" charset="0"/>
                <a:hlinkClick r:id="rId3"/>
              </a:rPr>
              <a:t>tawhia@royalsociety.org.nz</a:t>
            </a:r>
            <a:r>
              <a:rPr lang="en-US" sz="2200" spc="-5" dirty="0">
                <a:latin typeface="Calibri" panose="020F0502020204030204" pitchFamily="34" charset="0"/>
                <a:cs typeface="Calibri" panose="020F0502020204030204" pitchFamily="34" charset="0"/>
              </a:rPr>
              <a:t> (should be submitted to the Society at least 2 weeks before the application closing date, i.e. no later than 25 June).</a:t>
            </a:r>
          </a:p>
          <a:p>
            <a:endParaRPr lang="en-US" sz="2200" spc="-5"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55147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DCACD-D34D-BE90-A351-E74CB6086B7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8966C6A-1FBB-9952-4466-658C51E7467C}"/>
              </a:ext>
            </a:extLst>
          </p:cNvPr>
          <p:cNvSpPr>
            <a:spLocks noGrp="1"/>
          </p:cNvSpPr>
          <p:nvPr>
            <p:ph type="title"/>
          </p:nvPr>
        </p:nvSpPr>
        <p:spPr>
          <a:xfrm>
            <a:off x="445322" y="-1"/>
            <a:ext cx="10529292" cy="1283543"/>
          </a:xfrm>
        </p:spPr>
        <p:txBody>
          <a:bodyPr>
            <a:normAutofit/>
          </a:bodyPr>
          <a:lstStyle/>
          <a:p>
            <a:r>
              <a:rPr lang="mi-NZ" sz="4000" dirty="0"/>
              <a:t>Tāwhia te Mana – General changes for 2026</a:t>
            </a:r>
            <a:endParaRPr lang="en-NZ" sz="4000" dirty="0"/>
          </a:p>
        </p:txBody>
      </p:sp>
      <p:sp>
        <p:nvSpPr>
          <p:cNvPr id="3" name="TextBox 2">
            <a:extLst>
              <a:ext uri="{FF2B5EF4-FFF2-40B4-BE49-F238E27FC236}">
                <a16:creationId xmlns:a16="http://schemas.microsoft.com/office/drawing/2014/main" id="{35E1187F-449B-4AAD-CA9E-6A6A65102775}"/>
              </a:ext>
            </a:extLst>
          </p:cNvPr>
          <p:cNvSpPr txBox="1"/>
          <p:nvPr/>
        </p:nvSpPr>
        <p:spPr>
          <a:xfrm>
            <a:off x="429280" y="1062772"/>
            <a:ext cx="11317229" cy="7694414"/>
          </a:xfrm>
          <a:prstGeom prst="rect">
            <a:avLst/>
          </a:prstGeom>
          <a:noFill/>
        </p:spPr>
        <p:txBody>
          <a:bodyPr wrap="square">
            <a:spAutoFit/>
          </a:bodyPr>
          <a:lstStyle/>
          <a:p>
            <a:pPr fontAlgn="base"/>
            <a:r>
              <a:rPr lang="en-NZ" sz="2200" b="1" dirty="0"/>
              <a:t>Added selection criteria that applicants will be assessed on alignment with Government priorities and rationale for how the research proposal may contribute to, support or build capability in those priority areas (Yes/No)</a:t>
            </a:r>
          </a:p>
          <a:p>
            <a:pPr lvl="0" fontAlgn="base"/>
            <a:endParaRPr lang="en-US" sz="2000" dirty="0"/>
          </a:p>
          <a:p>
            <a:pPr lvl="0" fontAlgn="base"/>
            <a:r>
              <a:rPr lang="en-US" sz="2000" dirty="0"/>
              <a:t>The Tāwhia fellowships are open to researchers from all fields of research and have no emphasis or </a:t>
            </a:r>
            <a:r>
              <a:rPr lang="en-US" sz="2000" dirty="0" err="1"/>
              <a:t>prioritisation</a:t>
            </a:r>
            <a:r>
              <a:rPr lang="en-US" sz="2000" dirty="0"/>
              <a:t> of particular disciplines or fields of research. However, all proposed research needs to demonstrate alignment with Government priorities to ensure the outputs of Tāwhia contribute toward areas of need or opportunity for New Zealand.</a:t>
            </a:r>
          </a:p>
          <a:p>
            <a:pPr lvl="0" fontAlgn="base"/>
            <a:endParaRPr lang="en-US" sz="2000" dirty="0"/>
          </a:p>
          <a:p>
            <a:r>
              <a:rPr lang="en-US" b="1" dirty="0"/>
              <a:t>What is considered a </a:t>
            </a:r>
            <a:r>
              <a:rPr lang="en-US" sz="2000" b="1" dirty="0"/>
              <a:t>current</a:t>
            </a:r>
            <a:r>
              <a:rPr lang="en-US" b="1" dirty="0"/>
              <a:t> Government priority?</a:t>
            </a:r>
          </a:p>
          <a:p>
            <a:pPr fontAlgn="base"/>
            <a:r>
              <a:rPr lang="en-US" dirty="0"/>
              <a:t>The Government regularly publishes high‑level strategies that outline its overall priorities and the outcomes it seeks to achieve. These strategies set the broad direction for how public investment and activity should be oriented. Ministerial statements, public releases, and Budget announcements further clarify areas of focus, including specific priorities or capability needs where the Government intends to direct effort and investment.</a:t>
            </a:r>
          </a:p>
          <a:p>
            <a:pPr fontAlgn="base"/>
            <a:endParaRPr lang="en-US" dirty="0"/>
          </a:p>
          <a:p>
            <a:pPr fontAlgn="base"/>
            <a:r>
              <a:rPr lang="en-US" b="1" dirty="0"/>
              <a:t>Demonstrate alignment</a:t>
            </a:r>
          </a:p>
          <a:p>
            <a:pPr fontAlgn="base"/>
            <a:r>
              <a:rPr lang="en-US" dirty="0"/>
              <a:t>It is up to the applicant to identify these links and demonstrate alignment with a priority. When identifying priority alignment, applicants are encouraged to consider the broader context and longer-term impacts of their proposed research in relation to Government priorities. Fellowship proposals are not expected to directly fulfil Government priorities but should identify relevant Government priorities and outline how they have the potential to build capability in these areas.</a:t>
            </a:r>
          </a:p>
          <a:p>
            <a:pPr fontAlgn="base"/>
            <a:endParaRPr lang="en-US" dirty="0"/>
          </a:p>
          <a:p>
            <a:pPr fontAlgn="base"/>
            <a:r>
              <a:rPr lang="en-US" dirty="0"/>
              <a:t>Where practicable, applicants should reference (include a link to) the specific priorities and briefly describe how their proposed work aligns with or supports those priorities in order for the panel to be able to assess/confirm the alignment.</a:t>
            </a:r>
          </a:p>
          <a:p>
            <a:endParaRPr lang="en-US" b="1" dirty="0"/>
          </a:p>
        </p:txBody>
      </p:sp>
    </p:spTree>
    <p:extLst>
      <p:ext uri="{BB962C8B-B14F-4D97-AF65-F5344CB8AC3E}">
        <p14:creationId xmlns:p14="http://schemas.microsoft.com/office/powerpoint/2010/main" val="3736622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1A19-0DDE-08C6-ED3D-064D474635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906D92-1A6D-AD52-C6A6-91D973112723}"/>
              </a:ext>
            </a:extLst>
          </p:cNvPr>
          <p:cNvSpPr>
            <a:spLocks noGrp="1"/>
          </p:cNvSpPr>
          <p:nvPr>
            <p:ph type="title"/>
          </p:nvPr>
        </p:nvSpPr>
        <p:spPr>
          <a:xfrm>
            <a:off x="342986" y="0"/>
            <a:ext cx="10529292" cy="1781532"/>
          </a:xfrm>
        </p:spPr>
        <p:txBody>
          <a:bodyPr>
            <a:normAutofit/>
          </a:bodyPr>
          <a:lstStyle/>
          <a:p>
            <a:r>
              <a:rPr lang="mi-NZ" sz="4800" dirty="0"/>
              <a:t>Mana Tūāpapa Future Leader Fellowship</a:t>
            </a:r>
            <a:endParaRPr lang="en-NZ" sz="4800" dirty="0"/>
          </a:p>
        </p:txBody>
      </p:sp>
      <p:sp>
        <p:nvSpPr>
          <p:cNvPr id="8" name="TextBox 7">
            <a:extLst>
              <a:ext uri="{FF2B5EF4-FFF2-40B4-BE49-F238E27FC236}">
                <a16:creationId xmlns:a16="http://schemas.microsoft.com/office/drawing/2014/main" id="{9ADBDFDD-6CC7-2D5C-50CD-6881A19FB93F}"/>
              </a:ext>
            </a:extLst>
          </p:cNvPr>
          <p:cNvSpPr txBox="1"/>
          <p:nvPr/>
        </p:nvSpPr>
        <p:spPr>
          <a:xfrm>
            <a:off x="342986" y="1963757"/>
            <a:ext cx="11457128" cy="5755422"/>
          </a:xfrm>
          <a:prstGeom prst="rect">
            <a:avLst/>
          </a:prstGeom>
          <a:noFill/>
        </p:spPr>
        <p:txBody>
          <a:bodyPr wrap="square">
            <a:spAutoFit/>
          </a:bodyPr>
          <a:lstStyle/>
          <a:p>
            <a:pPr marL="342900" indent="-342900">
              <a:spcAft>
                <a:spcPts val="1000"/>
              </a:spcAft>
              <a:buFont typeface="Arial" panose="020B0604020202020204" pitchFamily="34" charset="0"/>
              <a:buChar char="•"/>
            </a:pPr>
            <a:r>
              <a:rPr lang="en-US" sz="2200" dirty="0"/>
              <a:t>Fellowships are awarded on 0.8 FTE* basis, unless otherwise agreed by the Society. The remainder of Fellows’ time may be used for other research, teaching and non-research related development opportunities.</a:t>
            </a:r>
          </a:p>
          <a:p>
            <a:pPr marL="342900" indent="-342900">
              <a:spcAft>
                <a:spcPts val="1000"/>
              </a:spcAft>
              <a:buFont typeface="Arial" panose="020B0604020202020204" pitchFamily="34" charset="0"/>
              <a:buChar char="•"/>
            </a:pPr>
            <a:r>
              <a:rPr lang="en-US" sz="2200" dirty="0"/>
              <a:t>The Fellowship </a:t>
            </a:r>
            <a:r>
              <a:rPr lang="en-US" sz="2200" b="1" dirty="0"/>
              <a:t>may be undertaken on a part-time </a:t>
            </a:r>
            <a:r>
              <a:rPr lang="en-US" sz="2200" dirty="0"/>
              <a:t>basis to enable the Fellow to fulfil family and/or care responsibilities, including personal care, subject to agreement by the host and the Society.</a:t>
            </a:r>
          </a:p>
          <a:p>
            <a:pPr marL="342900" indent="-342900">
              <a:spcAft>
                <a:spcPts val="1000"/>
              </a:spcAft>
              <a:buFont typeface="Arial" panose="020B0604020202020204" pitchFamily="34" charset="0"/>
              <a:buChar char="•"/>
            </a:pPr>
            <a:r>
              <a:rPr lang="en-US" sz="2200" dirty="0"/>
              <a:t>The Fellowship will award per annum (excl. GST):</a:t>
            </a:r>
          </a:p>
          <a:p>
            <a:pPr marL="954999" lvl="1" indent="-342900">
              <a:spcAft>
                <a:spcPts val="400"/>
              </a:spcAft>
              <a:buFont typeface="Arial" panose="020B0604020202020204" pitchFamily="34" charset="0"/>
              <a:buChar char="•"/>
            </a:pPr>
            <a:r>
              <a:rPr lang="en-US" sz="2200" dirty="0"/>
              <a:t>$82,500 contribution to the researcher’s salary</a:t>
            </a:r>
          </a:p>
          <a:p>
            <a:pPr marL="954999" lvl="1" indent="-342900">
              <a:spcAft>
                <a:spcPts val="400"/>
              </a:spcAft>
              <a:buFont typeface="Arial" panose="020B0604020202020204" pitchFamily="34" charset="0"/>
              <a:buChar char="•"/>
            </a:pPr>
            <a:r>
              <a:rPr lang="en-US" sz="2200" dirty="0"/>
              <a:t>$82,500 in </a:t>
            </a:r>
            <a:r>
              <a:rPr lang="en-US" sz="2200" dirty="0" err="1"/>
              <a:t>organisational</a:t>
            </a:r>
            <a:r>
              <a:rPr lang="en-US" sz="2200" dirty="0"/>
              <a:t> overheads</a:t>
            </a:r>
          </a:p>
          <a:p>
            <a:pPr marL="954999" lvl="1" indent="-342900">
              <a:spcAft>
                <a:spcPts val="400"/>
              </a:spcAft>
              <a:buFont typeface="Arial" panose="020B0604020202020204" pitchFamily="34" charset="0"/>
              <a:buChar char="•"/>
            </a:pPr>
            <a:r>
              <a:rPr lang="en-US" sz="2200" dirty="0"/>
              <a:t>$40,000 for research-related expenses.</a:t>
            </a:r>
          </a:p>
          <a:p>
            <a:pPr marL="342900" indent="-342900">
              <a:spcBef>
                <a:spcPts val="1200"/>
              </a:spcBef>
              <a:spcAft>
                <a:spcPts val="1000"/>
              </a:spcAft>
              <a:buFont typeface="Arial" panose="020B0604020202020204" pitchFamily="34" charset="0"/>
              <a:buChar char="•"/>
            </a:pPr>
            <a:r>
              <a:rPr lang="en-US" sz="2200" dirty="0"/>
              <a:t>The selection process will aim to ensure that:</a:t>
            </a:r>
          </a:p>
          <a:p>
            <a:pPr marL="954999" lvl="1" indent="-342900">
              <a:spcAft>
                <a:spcPts val="400"/>
              </a:spcAft>
              <a:buFont typeface="Arial" panose="020B0604020202020204" pitchFamily="34" charset="0"/>
              <a:buChar char="•"/>
            </a:pPr>
            <a:r>
              <a:rPr lang="en-US" sz="2200" dirty="0"/>
              <a:t>around 20 per cent of awardees whakapapa Māori</a:t>
            </a:r>
          </a:p>
          <a:p>
            <a:pPr marL="954999" lvl="1" indent="-342900">
              <a:spcAft>
                <a:spcPts val="400"/>
              </a:spcAft>
              <a:buFont typeface="Arial" panose="020B0604020202020204" pitchFamily="34" charset="0"/>
              <a:buChar char="•"/>
            </a:pPr>
            <a:r>
              <a:rPr lang="en-US" sz="2200" dirty="0"/>
              <a:t>around 10 per cent of awardees identify as being of Pacific ethnicity</a:t>
            </a:r>
          </a:p>
          <a:p>
            <a:pPr marL="954999" lvl="1" indent="-342900">
              <a:spcAft>
                <a:spcPts val="400"/>
              </a:spcAft>
              <a:buFont typeface="Arial" panose="020B0604020202020204" pitchFamily="34" charset="0"/>
              <a:buChar char="•"/>
            </a:pPr>
            <a:r>
              <a:rPr lang="en-US" sz="2200" dirty="0"/>
              <a:t>around 50 per cent of awardees identify as female.</a:t>
            </a:r>
            <a:endParaRPr lang="en-NZ" sz="2200" dirty="0"/>
          </a:p>
        </p:txBody>
      </p:sp>
    </p:spTree>
    <p:extLst>
      <p:ext uri="{BB962C8B-B14F-4D97-AF65-F5344CB8AC3E}">
        <p14:creationId xmlns:p14="http://schemas.microsoft.com/office/powerpoint/2010/main" val="2417749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C7E87-A449-0F34-B124-67B351FFBB6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CDA4937-E6E5-40B2-B418-F0250CE9FE6E}"/>
              </a:ext>
            </a:extLst>
          </p:cNvPr>
          <p:cNvSpPr>
            <a:spLocks noGrp="1"/>
          </p:cNvSpPr>
          <p:nvPr>
            <p:ph type="title"/>
          </p:nvPr>
        </p:nvSpPr>
        <p:spPr>
          <a:xfrm>
            <a:off x="600074" y="0"/>
            <a:ext cx="10529292" cy="1781532"/>
          </a:xfrm>
        </p:spPr>
        <p:txBody>
          <a:bodyPr>
            <a:normAutofit/>
          </a:bodyPr>
          <a:lstStyle/>
          <a:p>
            <a:r>
              <a:rPr lang="mi-NZ" sz="4000" dirty="0"/>
              <a:t>Mana Tūāpapa Future Leader Fellowship</a:t>
            </a:r>
            <a:endParaRPr lang="en-NZ" sz="4000" dirty="0"/>
          </a:p>
        </p:txBody>
      </p:sp>
      <p:sp>
        <p:nvSpPr>
          <p:cNvPr id="3" name="TextBox 2">
            <a:extLst>
              <a:ext uri="{FF2B5EF4-FFF2-40B4-BE49-F238E27FC236}">
                <a16:creationId xmlns:a16="http://schemas.microsoft.com/office/drawing/2014/main" id="{ADF192B3-9717-AF68-54F3-CC1AE159B003}"/>
              </a:ext>
            </a:extLst>
          </p:cNvPr>
          <p:cNvSpPr txBox="1"/>
          <p:nvPr/>
        </p:nvSpPr>
        <p:spPr>
          <a:xfrm>
            <a:off x="600074" y="1690756"/>
            <a:ext cx="10529292" cy="6247864"/>
          </a:xfrm>
          <a:prstGeom prst="rect">
            <a:avLst/>
          </a:prstGeom>
          <a:noFill/>
        </p:spPr>
        <p:txBody>
          <a:bodyPr wrap="square">
            <a:spAutoFit/>
          </a:bodyPr>
          <a:lstStyle/>
          <a:p>
            <a:r>
              <a:rPr lang="en-NZ" sz="2000" u="sng" dirty="0"/>
              <a:t>The following changes have been made for the 2026 round:</a:t>
            </a:r>
          </a:p>
          <a:p>
            <a:endParaRPr lang="en-NZ" sz="2000" dirty="0"/>
          </a:p>
          <a:p>
            <a:pPr marL="342900" lvl="0" indent="-342900" fontAlgn="base">
              <a:buFont typeface="Arial" panose="020B0604020202020204" pitchFamily="34" charset="0"/>
              <a:buChar char="•"/>
            </a:pPr>
            <a:r>
              <a:rPr lang="en-NZ" sz="2000" b="1" dirty="0"/>
              <a:t>Added eligibility criter</a:t>
            </a:r>
            <a:r>
              <a:rPr lang="en-NZ" sz="2000" dirty="0"/>
              <a:t>ia that applicants should not have been awarded a major research grant (e.g. Marsden Fast-Start or Endeavour Fund) as a principal investigator or equivalent leadership role.</a:t>
            </a:r>
          </a:p>
          <a:p>
            <a:pPr marL="342900" lvl="0" indent="-342900" fontAlgn="base">
              <a:buFont typeface="Arial" panose="020B0604020202020204" pitchFamily="34" charset="0"/>
              <a:buChar char="•"/>
            </a:pPr>
            <a:endParaRPr lang="en-NZ" sz="2000" dirty="0"/>
          </a:p>
          <a:p>
            <a:pPr marL="342900" lvl="0" indent="-342900" fontAlgn="base">
              <a:buFont typeface="Arial" panose="020B0604020202020204" pitchFamily="34" charset="0"/>
              <a:buChar char="•"/>
            </a:pPr>
            <a:r>
              <a:rPr lang="en-NZ" sz="2000" b="1" dirty="0"/>
              <a:t>Added selection criteria </a:t>
            </a:r>
            <a:r>
              <a:rPr lang="en-NZ" sz="2000" dirty="0"/>
              <a:t>that applicants will be assessed on </a:t>
            </a:r>
            <a:r>
              <a:rPr lang="en-NZ" sz="2000" b="1" dirty="0"/>
              <a:t>alignment with Government priorities</a:t>
            </a:r>
            <a:r>
              <a:rPr lang="en-NZ" sz="2000" dirty="0"/>
              <a:t> and rationale for how the research proposal may contribute to, support or build capability in those priority areas.</a:t>
            </a:r>
          </a:p>
          <a:p>
            <a:pPr marL="342900" lvl="0" indent="-342900" fontAlgn="base">
              <a:buFont typeface="Arial" panose="020B0604020202020204" pitchFamily="34" charset="0"/>
              <a:buChar char="•"/>
            </a:pPr>
            <a:endParaRPr lang="en-NZ" sz="2000" dirty="0"/>
          </a:p>
          <a:p>
            <a:pPr marL="342900" lvl="0" indent="-342900" fontAlgn="base">
              <a:buFont typeface="Arial" panose="020B0604020202020204" pitchFamily="34" charset="0"/>
              <a:buChar char="•"/>
            </a:pPr>
            <a:r>
              <a:rPr lang="en-NZ" sz="2000" dirty="0"/>
              <a:t>An </a:t>
            </a:r>
            <a:r>
              <a:rPr lang="en-NZ" sz="2000" b="1" dirty="0"/>
              <a:t>opportunity for applicants to list a </a:t>
            </a:r>
            <a:r>
              <a:rPr lang="en-NZ" sz="2000" b="1" dirty="0">
                <a:hlinkClick r:id="rId3" action="ppaction://hlinkfile">
                  <a:extLst>
                    <a:ext uri="{A12FA001-AC4F-418D-AE19-62706E023703}">
                      <ahyp:hlinkClr xmlns:ahyp="http://schemas.microsoft.com/office/drawing/2018/hyperlinkcolor" val="tx"/>
                    </a:ext>
                  </a:extLst>
                </a:hlinkClick>
              </a:rPr>
              <a:t>Mentor</a:t>
            </a:r>
            <a:r>
              <a:rPr lang="en-NZ" sz="2000" b="1" dirty="0"/>
              <a:t> </a:t>
            </a:r>
            <a:r>
              <a:rPr lang="en-NZ" sz="2000" dirty="0"/>
              <a:t>for their Fellowship has been added. Once added to the application, the Mentor must agree to being a Mentor on the portal before the application can be submitted.</a:t>
            </a:r>
          </a:p>
          <a:p>
            <a:pPr marL="342900" lvl="0" indent="-342900" fontAlgn="base">
              <a:buFont typeface="Arial" panose="020B0604020202020204" pitchFamily="34" charset="0"/>
              <a:buChar char="•"/>
            </a:pPr>
            <a:endParaRPr lang="en-NZ" sz="2000" dirty="0"/>
          </a:p>
          <a:p>
            <a:pPr marL="342900" lvl="0" indent="-342900" fontAlgn="base">
              <a:buFont typeface="Arial" panose="020B0604020202020204" pitchFamily="34" charset="0"/>
              <a:buChar char="•"/>
            </a:pPr>
            <a:r>
              <a:rPr lang="en-NZ" sz="2000" dirty="0"/>
              <a:t>The Society highly recommends that any </a:t>
            </a:r>
            <a:r>
              <a:rPr lang="en-NZ" sz="2000" b="1" dirty="0"/>
              <a:t>exemption request/career gaps calculators </a:t>
            </a:r>
            <a:r>
              <a:rPr lang="en-NZ" sz="2000" dirty="0"/>
              <a:t>are being forwarded to us </a:t>
            </a:r>
            <a:r>
              <a:rPr lang="en-NZ" sz="2000" b="1" dirty="0"/>
              <a:t>no later than two weeks</a:t>
            </a:r>
            <a:r>
              <a:rPr lang="en-NZ" sz="2000" dirty="0"/>
              <a:t> before the application closing date, or we may otherwise not be able to assess the request before the application deadline.</a:t>
            </a:r>
          </a:p>
          <a:p>
            <a:pPr marL="342900" lvl="0" indent="-342900" fontAlgn="base">
              <a:buFont typeface="Arial" panose="020B0604020202020204" pitchFamily="34" charset="0"/>
              <a:buChar char="•"/>
            </a:pPr>
            <a:endParaRPr lang="en-NZ" sz="2000" dirty="0"/>
          </a:p>
          <a:p>
            <a:pPr marL="342900" lvl="0" indent="-342900" fontAlgn="base">
              <a:buFont typeface="Arial" panose="020B0604020202020204" pitchFamily="34" charset="0"/>
              <a:buChar char="•"/>
            </a:pPr>
            <a:r>
              <a:rPr lang="en-NZ" sz="2000" dirty="0"/>
              <a:t>Added guidance on </a:t>
            </a:r>
            <a:r>
              <a:rPr lang="en-NZ" sz="2000" b="1" dirty="0"/>
              <a:t>Trusted Research </a:t>
            </a:r>
            <a:r>
              <a:rPr lang="en-NZ" sz="2000" dirty="0"/>
              <a:t>and the use of </a:t>
            </a:r>
            <a:r>
              <a:rPr lang="en-NZ" sz="2000" b="1" dirty="0"/>
              <a:t>generative artificial intelligence (AI) </a:t>
            </a:r>
            <a:r>
              <a:rPr lang="en-NZ" sz="2000" dirty="0"/>
              <a:t>technologies in applications.</a:t>
            </a:r>
          </a:p>
        </p:txBody>
      </p:sp>
    </p:spTree>
    <p:extLst>
      <p:ext uri="{BB962C8B-B14F-4D97-AF65-F5344CB8AC3E}">
        <p14:creationId xmlns:p14="http://schemas.microsoft.com/office/powerpoint/2010/main" val="1139951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4325C-76EB-848D-72EF-62A0DA0B8EF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7583C62-7994-7358-1D64-790A28B6152D}"/>
              </a:ext>
            </a:extLst>
          </p:cNvPr>
          <p:cNvSpPr>
            <a:spLocks noGrp="1"/>
          </p:cNvSpPr>
          <p:nvPr>
            <p:ph type="title"/>
          </p:nvPr>
        </p:nvSpPr>
        <p:spPr>
          <a:xfrm>
            <a:off x="445323" y="13634"/>
            <a:ext cx="10529292" cy="1781532"/>
          </a:xfrm>
        </p:spPr>
        <p:txBody>
          <a:bodyPr>
            <a:normAutofit/>
          </a:bodyPr>
          <a:lstStyle/>
          <a:p>
            <a:r>
              <a:rPr lang="en-NZ" sz="4000" dirty="0"/>
              <a:t>Additional eligibility criteria for Mana T</a:t>
            </a:r>
            <a:r>
              <a:rPr lang="mi-NZ" sz="4000" dirty="0"/>
              <a:t>ūāpapa </a:t>
            </a:r>
            <a:r>
              <a:rPr lang="en-NZ" sz="4000" dirty="0"/>
              <a:t>Future Leader Fellowship</a:t>
            </a:r>
          </a:p>
        </p:txBody>
      </p:sp>
      <p:sp>
        <p:nvSpPr>
          <p:cNvPr id="3" name="TextBox 2">
            <a:extLst>
              <a:ext uri="{FF2B5EF4-FFF2-40B4-BE49-F238E27FC236}">
                <a16:creationId xmlns:a16="http://schemas.microsoft.com/office/drawing/2014/main" id="{E68B9AB5-5D75-BDCB-D051-319D8026A64D}"/>
              </a:ext>
            </a:extLst>
          </p:cNvPr>
          <p:cNvSpPr txBox="1"/>
          <p:nvPr/>
        </p:nvSpPr>
        <p:spPr>
          <a:xfrm>
            <a:off x="445323" y="1847681"/>
            <a:ext cx="10529292" cy="6709529"/>
          </a:xfrm>
          <a:prstGeom prst="rect">
            <a:avLst/>
          </a:prstGeom>
          <a:noFill/>
        </p:spPr>
        <p:txBody>
          <a:bodyPr wrap="square">
            <a:spAutoFit/>
          </a:bodyPr>
          <a:lstStyle/>
          <a:p>
            <a:pPr lvl="0" fontAlgn="base"/>
            <a:r>
              <a:rPr lang="en-NZ" sz="2400" dirty="0"/>
              <a:t>Applicants should not have been awarded a major research grant (e.g. Marsden Fast-Start or Endeavour Fund) as a principal investigator or equivalent leadership role.</a:t>
            </a:r>
          </a:p>
          <a:p>
            <a:pPr lvl="0" fontAlgn="base"/>
            <a:endParaRPr lang="en-NZ" sz="2000" dirty="0"/>
          </a:p>
          <a:p>
            <a:r>
              <a:rPr lang="en-US" sz="2000" dirty="0"/>
              <a:t>A “major research grant” is considered to include any research grant that:</a:t>
            </a:r>
          </a:p>
          <a:p>
            <a:pPr marL="1200150" lvl="2" indent="-285750">
              <a:buFont typeface="Arial" panose="020B0604020202020204" pitchFamily="34" charset="0"/>
              <a:buChar char="•"/>
            </a:pPr>
            <a:r>
              <a:rPr lang="en-US" sz="2000" dirty="0"/>
              <a:t>the applicant leads the project as principal investigator or equivalent role AND</a:t>
            </a:r>
          </a:p>
          <a:p>
            <a:pPr marL="1200150" lvl="2" indent="-285750">
              <a:buFont typeface="Arial" panose="020B0604020202020204" pitchFamily="34" charset="0"/>
              <a:buChar char="•"/>
            </a:pPr>
            <a:r>
              <a:rPr lang="en-US" sz="2000" dirty="0"/>
              <a:t>has a total value of at least NZD 100,000 AND</a:t>
            </a:r>
          </a:p>
          <a:p>
            <a:pPr marL="1200150" lvl="2" indent="-285750">
              <a:buFont typeface="Arial" panose="020B0604020202020204" pitchFamily="34" charset="0"/>
              <a:buChar char="•"/>
            </a:pPr>
            <a:r>
              <a:rPr lang="en-US" sz="2000" dirty="0"/>
              <a:t>funds research after the completion of the applicant’s PhD (i.e. does not include postgraduate training scholarships) AND</a:t>
            </a:r>
          </a:p>
          <a:p>
            <a:pPr marL="1200150" lvl="2" indent="-285750">
              <a:buFont typeface="Arial" panose="020B0604020202020204" pitchFamily="34" charset="0"/>
              <a:buChar char="•"/>
            </a:pPr>
            <a:r>
              <a:rPr lang="en-US" sz="2000" dirty="0"/>
              <a:t>funds a proportion of the applicant’s research time (i.e. funds some FTE) </a:t>
            </a:r>
          </a:p>
          <a:p>
            <a:pPr lvl="2"/>
            <a:r>
              <a:rPr lang="en-US" sz="2000" dirty="0"/>
              <a:t>OR</a:t>
            </a:r>
          </a:p>
          <a:p>
            <a:pPr marL="1200150" lvl="2" indent="-285750">
              <a:buFont typeface="Arial" panose="020B0604020202020204" pitchFamily="34" charset="0"/>
              <a:buChar char="•"/>
            </a:pPr>
            <a:r>
              <a:rPr lang="en-US" sz="2000" dirty="0"/>
              <a:t>is considered a “career development award” (e.g. Marsden Fund Fast-Start, HRC </a:t>
            </a:r>
            <a:r>
              <a:rPr lang="en-US" sz="2000" dirty="0" err="1"/>
              <a:t>Hercus</a:t>
            </a:r>
            <a:r>
              <a:rPr lang="en-US" sz="2000" dirty="0"/>
              <a:t> Fellowship, HRC Explorer, Rutherford Foundation Postdoctoral Fellowship, Ngā </a:t>
            </a:r>
            <a:r>
              <a:rPr lang="en-US" sz="2000" dirty="0" err="1"/>
              <a:t>Puanga</a:t>
            </a:r>
            <a:r>
              <a:rPr lang="en-US" sz="2000" dirty="0"/>
              <a:t> </a:t>
            </a:r>
            <a:r>
              <a:rPr lang="en-US" sz="2000" dirty="0" err="1"/>
              <a:t>Pūtaiao</a:t>
            </a:r>
            <a:r>
              <a:rPr lang="en-US" sz="2000" dirty="0"/>
              <a:t> Fellowship </a:t>
            </a:r>
            <a:r>
              <a:rPr lang="en-US" sz="2000" dirty="0" err="1"/>
              <a:t>etc</a:t>
            </a:r>
            <a:r>
              <a:rPr lang="en-US" sz="2000" dirty="0"/>
              <a:t>…)</a:t>
            </a:r>
          </a:p>
          <a:p>
            <a:pPr marL="1200150" lvl="2" indent="-285750">
              <a:buFont typeface="Arial" panose="020B0604020202020204" pitchFamily="34" charset="0"/>
              <a:buChar char="•"/>
            </a:pPr>
            <a:endParaRPr lang="en-US" sz="2000" dirty="0"/>
          </a:p>
          <a:p>
            <a:r>
              <a:rPr lang="en-US" sz="2000" dirty="0"/>
              <a:t>Funding would NOT be considered a “major research grant” if:</a:t>
            </a:r>
          </a:p>
          <a:p>
            <a:pPr marL="800100" lvl="1" indent="-342900">
              <a:buFont typeface="+mj-lt"/>
              <a:buAutoNum type="arabicPeriod"/>
            </a:pPr>
            <a:r>
              <a:rPr lang="en-US" sz="2000" dirty="0"/>
              <a:t>no FTE was funded (e.g. Catalyst Fund) </a:t>
            </a:r>
          </a:p>
          <a:p>
            <a:pPr marL="800100" lvl="1" indent="-342900">
              <a:buFont typeface="+mj-lt"/>
              <a:buAutoNum type="arabicPeriod"/>
            </a:pPr>
            <a:r>
              <a:rPr lang="en-US" sz="2000" dirty="0"/>
              <a:t>the total value of the award was less than NZD 100,000</a:t>
            </a:r>
          </a:p>
          <a:p>
            <a:pPr marL="800100" lvl="1" indent="-342900">
              <a:buFont typeface="+mj-lt"/>
              <a:buAutoNum type="arabicPeriod"/>
            </a:pPr>
            <a:r>
              <a:rPr lang="en-US" sz="2000" dirty="0"/>
              <a:t>the applicant did not have a principal investigator or equivalent leadership role (e.g. you were a named postgraduate, postdoctoral fellow, associate investigator or similar) </a:t>
            </a:r>
            <a:endParaRPr lang="en-NZ" sz="1800" dirty="0"/>
          </a:p>
          <a:p>
            <a:pPr lvl="0" fontAlgn="base"/>
            <a:endParaRPr lang="en-NZ" sz="1800" dirty="0"/>
          </a:p>
        </p:txBody>
      </p:sp>
    </p:spTree>
    <p:extLst>
      <p:ext uri="{BB962C8B-B14F-4D97-AF65-F5344CB8AC3E}">
        <p14:creationId xmlns:p14="http://schemas.microsoft.com/office/powerpoint/2010/main" val="3614058707"/>
      </p:ext>
    </p:extLst>
  </p:cSld>
  <p:clrMapOvr>
    <a:masterClrMapping/>
  </p:clrMapOvr>
</p:sld>
</file>

<file path=ppt/theme/theme1.xml><?xml version="1.0" encoding="utf-8"?>
<a:theme xmlns:a="http://schemas.openxmlformats.org/drawingml/2006/main" name="2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6_Society_presentation template_standard format.potx  -  Read-Only" id="{6A3C25FF-ADC9-4834-AD85-87B59C587EE1}" vid="{8FF5A2DE-C3C1-4E9D-956D-E997D0FED106}"/>
    </a:ext>
  </a:ext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6_Society_presentation template_standard format.potx  -  Read-Only" id="{6A3C25FF-ADC9-4834-AD85-87B59C587EE1}" vid="{60944CB1-97A2-4C9B-B52B-4C5021F4E5A8}"/>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6_Society_presentation template_standard format.potx  -  Read-Only" id="{6A3C25FF-ADC9-4834-AD85-87B59C587EE1}" vid="{C2F954DB-B170-4141-B9FB-516CA97765E1}"/>
    </a:ext>
  </a:extLst>
</a:theme>
</file>

<file path=ppt/theme/theme4.xml><?xml version="1.0" encoding="utf-8"?>
<a:theme xmlns:a="http://schemas.openxmlformats.org/drawingml/2006/main" name="4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6_Society_presentation template_standard format.potx  -  Read-Only" id="{6A3C25FF-ADC9-4834-AD85-87B59C587EE1}" vid="{5C31D023-ADB7-4570-9314-D3A6BB820526}"/>
    </a:ext>
  </a:extLst>
</a:theme>
</file>

<file path=ppt/theme/theme5.xml><?xml version="1.0" encoding="utf-8"?>
<a:theme xmlns:a="http://schemas.openxmlformats.org/drawingml/2006/main" name="5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6_Society_presentation template_standard format.potx  -  Read-Only" id="{6A3C25FF-ADC9-4834-AD85-87B59C587EE1}" vid="{3486B80B-B87E-4671-83AE-FF94B2E9873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2026_Society_presentation template_standard format</Template>
  <TotalTime>1218</TotalTime>
  <Words>5117</Words>
  <Application>Microsoft Office PowerPoint</Application>
  <PresentationFormat>Custom</PresentationFormat>
  <Paragraphs>387</Paragraphs>
  <Slides>29</Slides>
  <Notes>23</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29</vt:i4>
      </vt:variant>
    </vt:vector>
  </HeadingPairs>
  <TitlesOfParts>
    <vt:vector size="39" baseType="lpstr">
      <vt:lpstr>Aptos</vt:lpstr>
      <vt:lpstr>Aptos Display</vt:lpstr>
      <vt:lpstr>Arial</vt:lpstr>
      <vt:lpstr>Calibri</vt:lpstr>
      <vt:lpstr>Courier New</vt:lpstr>
      <vt:lpstr>2_Custom Design</vt:lpstr>
      <vt:lpstr>3_Custom Design</vt:lpstr>
      <vt:lpstr>Custom Design</vt:lpstr>
      <vt:lpstr>4_Custom Design</vt:lpstr>
      <vt:lpstr>5_Custom Design</vt:lpstr>
      <vt:lpstr>Tāwhia te Mana Fellowships 2026 Funding Round</vt:lpstr>
      <vt:lpstr>Tāwhia te Mana - three fellowships for different career stages</vt:lpstr>
      <vt:lpstr>Tāwhia te Mana – overriding objectives</vt:lpstr>
      <vt:lpstr>Tāwhia te Mana – general eligibility</vt:lpstr>
      <vt:lpstr>Tāwhia te Mana – eligibility continued</vt:lpstr>
      <vt:lpstr>Tāwhia te Mana – General changes for 2026</vt:lpstr>
      <vt:lpstr>Mana Tūāpapa Future Leader Fellowship</vt:lpstr>
      <vt:lpstr>Mana Tūāpapa Future Leader Fellowship</vt:lpstr>
      <vt:lpstr>Additional eligibility criteria for Mana Tūāpapa Future Leader Fellowship</vt:lpstr>
      <vt:lpstr>Mana Tūāpapa Future Leader Fellowships Assessment Criteria</vt:lpstr>
      <vt:lpstr>Mana Tūāpapa assessment</vt:lpstr>
      <vt:lpstr>Mana Tūānuku Research Leader Fellowship</vt:lpstr>
      <vt:lpstr>Mana Tūānuku Research Leader Fellowship Assessment Criteria</vt:lpstr>
      <vt:lpstr>Mana Tūānuku assessment</vt:lpstr>
      <vt:lpstr>Mana Tūārangi Distinguished Researcher Fellowship</vt:lpstr>
      <vt:lpstr>Mana Tūārangi Distinguished Researcher Fellowship Assessment Criteria</vt:lpstr>
      <vt:lpstr>Mana Tūārangi Distinguished Researcher Fellowship Assessment </vt:lpstr>
      <vt:lpstr>Applicant-solicited referee reports (all fellowships)</vt:lpstr>
      <vt:lpstr>Who should be my referees?</vt:lpstr>
      <vt:lpstr>Application format</vt:lpstr>
      <vt:lpstr>Application guidance</vt:lpstr>
      <vt:lpstr>Application guidance</vt:lpstr>
      <vt:lpstr>Application guidance</vt:lpstr>
      <vt:lpstr>Portal access</vt:lpstr>
      <vt:lpstr>Time table</vt:lpstr>
      <vt:lpstr>Questions</vt:lpstr>
      <vt:lpstr>Questions</vt:lpstr>
      <vt:lpstr>Mana Tūānuku - FTEs on other research grants </vt:lpstr>
      <vt:lpstr>*FTEs on other research grants -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Headline goes here</dc:title>
  <dc:creator>Troels Petersen</dc:creator>
  <cp:lastModifiedBy>Kalpani Somarathne</cp:lastModifiedBy>
  <cp:revision>108</cp:revision>
  <cp:lastPrinted>2026-05-20T04:47:50Z</cp:lastPrinted>
  <dcterms:created xsi:type="dcterms:W3CDTF">2024-06-04T05:08:50Z</dcterms:created>
  <dcterms:modified xsi:type="dcterms:W3CDTF">2026-05-21T03:03:12Z</dcterms:modified>
</cp:coreProperties>
</file>